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77"/>
  </p:notesMasterIdLst>
  <p:sldIdLst>
    <p:sldId id="324" r:id="rId2"/>
    <p:sldId id="322" r:id="rId3"/>
    <p:sldId id="328" r:id="rId4"/>
    <p:sldId id="327" r:id="rId5"/>
    <p:sldId id="316" r:id="rId6"/>
    <p:sldId id="329" r:id="rId7"/>
    <p:sldId id="374" r:id="rId8"/>
    <p:sldId id="348" r:id="rId9"/>
    <p:sldId id="375" r:id="rId10"/>
    <p:sldId id="330" r:id="rId11"/>
    <p:sldId id="376" r:id="rId12"/>
    <p:sldId id="331" r:id="rId13"/>
    <p:sldId id="377" r:id="rId14"/>
    <p:sldId id="332" r:id="rId15"/>
    <p:sldId id="333" r:id="rId16"/>
    <p:sldId id="334" r:id="rId17"/>
    <p:sldId id="378" r:id="rId18"/>
    <p:sldId id="379" r:id="rId19"/>
    <p:sldId id="380" r:id="rId20"/>
    <p:sldId id="381" r:id="rId21"/>
    <p:sldId id="325" r:id="rId22"/>
    <p:sldId id="335" r:id="rId23"/>
    <p:sldId id="336" r:id="rId24"/>
    <p:sldId id="382" r:id="rId25"/>
    <p:sldId id="383" r:id="rId26"/>
    <p:sldId id="384" r:id="rId27"/>
    <p:sldId id="337" r:id="rId28"/>
    <p:sldId id="385" r:id="rId29"/>
    <p:sldId id="386" r:id="rId30"/>
    <p:sldId id="387" r:id="rId31"/>
    <p:sldId id="339" r:id="rId32"/>
    <p:sldId id="342" r:id="rId33"/>
    <p:sldId id="343" r:id="rId34"/>
    <p:sldId id="388" r:id="rId35"/>
    <p:sldId id="389" r:id="rId36"/>
    <p:sldId id="349" r:id="rId37"/>
    <p:sldId id="340" r:id="rId38"/>
    <p:sldId id="390" r:id="rId39"/>
    <p:sldId id="341" r:id="rId40"/>
    <p:sldId id="391" r:id="rId41"/>
    <p:sldId id="338" r:id="rId42"/>
    <p:sldId id="392" r:id="rId43"/>
    <p:sldId id="393" r:id="rId44"/>
    <p:sldId id="326" r:id="rId45"/>
    <p:sldId id="350" r:id="rId46"/>
    <p:sldId id="351" r:id="rId47"/>
    <p:sldId id="344" r:id="rId48"/>
    <p:sldId id="394" r:id="rId49"/>
    <p:sldId id="345" r:id="rId50"/>
    <p:sldId id="346" r:id="rId51"/>
    <p:sldId id="395" r:id="rId52"/>
    <p:sldId id="347" r:id="rId53"/>
    <p:sldId id="396" r:id="rId54"/>
    <p:sldId id="352" r:id="rId55"/>
    <p:sldId id="354" r:id="rId56"/>
    <p:sldId id="355" r:id="rId57"/>
    <p:sldId id="356" r:id="rId58"/>
    <p:sldId id="357" r:id="rId59"/>
    <p:sldId id="359" r:id="rId60"/>
    <p:sldId id="358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271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>
      <p:ext uri="{19B8F6BF-5375-455C-9EA6-DF929625EA0E}">
        <p15:presenceInfo xmlns:p15="http://schemas.microsoft.com/office/powerpoint/2012/main" userId="ami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28574"/>
    <a:srgbClr val="FDDF62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0496279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969159024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6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프로그래밍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 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/32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0183834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77178946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6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프로그래밍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 1</a:t>
                      </a:r>
                      <a:endParaRPr lang="ko-KR" altLang="en-US" sz="1200" b="1" dirty="0" smtClean="0">
                        <a:solidFill>
                          <a:schemeClr val="bg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/32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_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51520" y="1317072"/>
            <a:ext cx="8639999" cy="5064255"/>
          </a:xfrm>
        </p:spPr>
        <p:txBody>
          <a:bodyPr/>
          <a:lstStyle>
            <a:lvl1pPr marL="268288" indent="-2682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"/>
              <a:defRPr sz="1800" b="1">
                <a:latin typeface="+mj-ea"/>
                <a:ea typeface="+mj-ea"/>
              </a:defRPr>
            </a:lvl1pPr>
            <a:lvl2pPr marL="628650" indent="-268288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l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155592993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6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프로그래밍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/32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000" cy="5328592"/>
          </a:xfrm>
        </p:spPr>
        <p:txBody>
          <a:bodyPr/>
          <a:lstStyle>
            <a:lvl1pPr marL="268288" indent="-268288">
              <a:lnSpc>
                <a:spcPct val="110000"/>
              </a:lnSpc>
              <a:defRPr sz="2000" b="1">
                <a:latin typeface="+mj-ea"/>
                <a:ea typeface="+mj-ea"/>
              </a:defRPr>
            </a:lvl1pPr>
            <a:lvl2pPr marL="536575" indent="-176213">
              <a:lnSpc>
                <a:spcPct val="110000"/>
              </a:lnSpc>
              <a:buFont typeface="Arial" panose="020B0604020202020204" pitchFamily="34" charset="0"/>
              <a:buChar char="-"/>
              <a:defRPr sz="1800">
                <a:latin typeface="+mj-ea"/>
                <a:ea typeface="+mj-ea"/>
              </a:defRPr>
            </a:lvl2pPr>
            <a:lvl3pPr marL="720725" indent="-184150">
              <a:lnSpc>
                <a:spcPct val="110000"/>
              </a:lnSpc>
              <a:defRPr sz="1600">
                <a:latin typeface="+mj-ea"/>
                <a:ea typeface="+mj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18637728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6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프로그래밍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 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/32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925681"/>
              </p:ext>
            </p:extLst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내용 개체 틀 12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4555221" cy="257175"/>
          </a:xfrm>
        </p:spPr>
        <p:txBody>
          <a:bodyPr/>
          <a:lstStyle>
            <a:lvl1pPr marL="0" indent="0" algn="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smtClean="0"/>
              <a:t>절 제목</a:t>
            </a:r>
          </a:p>
        </p:txBody>
      </p:sp>
    </p:spTree>
    <p:extLst>
      <p:ext uri="{BB962C8B-B14F-4D97-AF65-F5344CB8AC3E}">
        <p14:creationId xmlns:p14="http://schemas.microsoft.com/office/powerpoint/2010/main" val="345467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smtClean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450065290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6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4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프로그래밍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 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/32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6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34583271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062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4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66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92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프로그래밍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</a:rPr>
                        <a:t> 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 noChangeAspect="1"/>
          </p:cNvGraphicFramePr>
          <p:nvPr userDrawn="1">
            <p:extLst/>
          </p:nvPr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5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F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/32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706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2018-04-16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6" r:id="rId3"/>
    <p:sldLayoutId id="2147483674" r:id="rId4"/>
    <p:sldLayoutId id="2147483664" r:id="rId5"/>
    <p:sldLayoutId id="2147483679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smtClean="0"/>
              <a:t>Chapter 03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제어문과 메서드</a:t>
            </a:r>
            <a:endParaRPr lang="ko-KR" altLang="en-US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강사</a:t>
            </a:r>
            <a:r>
              <a:rPr lang="en-US" altLang="ko-KR" dirty="0"/>
              <a:t>: </a:t>
            </a:r>
            <a:r>
              <a:rPr lang="ko-KR" altLang="en-US" dirty="0"/>
              <a:t>윤창호</a:t>
            </a:r>
          </a:p>
          <a:p>
            <a:r>
              <a:rPr lang="ko-KR" altLang="en-US" dirty="0" err="1"/>
              <a:t>한국폴리텍대학</a:t>
            </a:r>
            <a:r>
              <a:rPr lang="ko-KR" altLang="en-US" dirty="0"/>
              <a:t> 융합기술교육원 데이터융합</a:t>
            </a:r>
            <a:r>
              <a:rPr lang="en-US" altLang="ko-KR" dirty="0"/>
              <a:t>S/W</a:t>
            </a:r>
            <a:r>
              <a:rPr lang="ko-KR" altLang="en-US" dirty="0"/>
              <a:t>과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981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6" y="1052736"/>
            <a:ext cx="7600950" cy="472440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형식과 </a:t>
            </a:r>
            <a:r>
              <a:rPr lang="ko-KR" altLang="en-US" dirty="0" smtClean="0"/>
              <a:t>순서도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교재 </a:t>
            </a:r>
            <a:r>
              <a:rPr lang="en-US" altLang="ko-KR" dirty="0" smtClean="0"/>
              <a:t>88p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3-3]</a:t>
            </a:r>
            <a:endParaRPr lang="en-US" altLang="ko-KR" dirty="0"/>
          </a:p>
          <a:p>
            <a:pPr marL="452438" lvl="2" indent="-268288"/>
            <a:endParaRPr lang="ko-KR" altLang="en-US" b="1" dirty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다중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조건문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4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1738312"/>
            <a:ext cx="3971925" cy="33813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51520" y="1056451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ko-KR" altLang="en-US" sz="2000" b="1" dirty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88p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3-3]</a:t>
            </a:r>
          </a:p>
        </p:txBody>
      </p:sp>
    </p:spTree>
    <p:extLst>
      <p:ext uri="{BB962C8B-B14F-4D97-AF65-F5344CB8AC3E}">
        <p14:creationId xmlns:p14="http://schemas.microsoft.com/office/powerpoint/2010/main" val="216497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lvl="1" indent="-268288">
              <a:buFont typeface="Arial" charset="0"/>
              <a:buChar char="•"/>
            </a:pPr>
            <a:r>
              <a:rPr lang="en-US" altLang="ko-KR" b="1" dirty="0" smtClean="0"/>
              <a:t>if </a:t>
            </a:r>
            <a:r>
              <a:rPr lang="ko-KR" altLang="en-US" b="1" dirty="0"/>
              <a:t>문에 다른 </a:t>
            </a:r>
            <a:r>
              <a:rPr lang="en-US" altLang="ko-KR" b="1" dirty="0"/>
              <a:t>if </a:t>
            </a:r>
            <a:r>
              <a:rPr lang="ko-KR" altLang="en-US" b="1" dirty="0"/>
              <a:t>문이 포함되는 것을 중첩 </a:t>
            </a:r>
            <a:r>
              <a:rPr lang="en-US" altLang="ko-KR" b="1" dirty="0"/>
              <a:t>if </a:t>
            </a:r>
            <a:r>
              <a:rPr lang="ko-KR" altLang="en-US" b="1" dirty="0"/>
              <a:t>문이라고 </a:t>
            </a:r>
            <a:r>
              <a:rPr lang="ko-KR" altLang="en-US" b="1" dirty="0" smtClean="0"/>
              <a:t>한다</a:t>
            </a:r>
            <a:endParaRPr lang="en-US" altLang="ko-KR" b="1" dirty="0" smtClean="0"/>
          </a:p>
          <a:p>
            <a:pPr marL="268288" lvl="1" indent="-268288">
              <a:buFont typeface="Arial" charset="0"/>
              <a:buChar char="•"/>
            </a:pPr>
            <a:endParaRPr lang="ko-KR" altLang="en-US" b="1" dirty="0"/>
          </a:p>
          <a:p>
            <a:pPr marL="268288" lvl="1" indent="-268288">
              <a:buFont typeface="Arial" charset="0"/>
              <a:buChar char="•"/>
            </a:pPr>
            <a:r>
              <a:rPr lang="ko-KR" altLang="en-US" b="1" dirty="0"/>
              <a:t>주의 </a:t>
            </a:r>
            <a:r>
              <a:rPr lang="ko-KR" altLang="en-US" b="1" dirty="0" smtClean="0"/>
              <a:t>사항</a:t>
            </a:r>
            <a:endParaRPr lang="en-US" altLang="ko-KR" b="1" dirty="0" smtClean="0"/>
          </a:p>
          <a:p>
            <a:pPr marL="268288" lvl="1" indent="-268288">
              <a:buFont typeface="Arial" charset="0"/>
              <a:buChar char="•"/>
            </a:pPr>
            <a:endParaRPr lang="en-US" altLang="ko-KR" b="1" dirty="0"/>
          </a:p>
          <a:p>
            <a:pPr marL="268288" lvl="1" indent="-268288">
              <a:buFont typeface="Arial" charset="0"/>
              <a:buChar char="•"/>
            </a:pPr>
            <a:endParaRPr lang="en-US" altLang="ko-KR" b="1" dirty="0" smtClean="0"/>
          </a:p>
          <a:p>
            <a:pPr marL="268288" lvl="1" indent="-268288">
              <a:buFont typeface="Arial" charset="0"/>
              <a:buChar char="•"/>
            </a:pPr>
            <a:endParaRPr lang="en-US" altLang="ko-KR" b="1" dirty="0"/>
          </a:p>
          <a:p>
            <a:pPr marL="268288" lvl="1" indent="-268288">
              <a:buFont typeface="Arial" charset="0"/>
              <a:buChar char="•"/>
            </a:pPr>
            <a:endParaRPr lang="en-US" altLang="ko-KR" b="1" dirty="0" smtClean="0"/>
          </a:p>
          <a:p>
            <a:pPr marL="268288" lvl="1" indent="-268288">
              <a:buFont typeface="Arial" charset="0"/>
              <a:buChar char="•"/>
            </a:pPr>
            <a:endParaRPr lang="en-US" altLang="ko-KR" b="1" dirty="0"/>
          </a:p>
          <a:p>
            <a:pPr marL="268288" lvl="1" indent="-268288">
              <a:buFont typeface="Arial" charset="0"/>
              <a:buChar char="•"/>
            </a:pPr>
            <a:endParaRPr lang="en-US" altLang="ko-KR" b="1" dirty="0" smtClean="0"/>
          </a:p>
          <a:p>
            <a:pPr marL="268288" lvl="1" indent="-268288">
              <a:buFont typeface="Arial" charset="0"/>
              <a:buChar char="•"/>
            </a:pPr>
            <a:endParaRPr lang="en-US" altLang="ko-KR" b="1" dirty="0"/>
          </a:p>
          <a:p>
            <a:pPr marL="268288" lvl="1" indent="-268288">
              <a:buFont typeface="Arial" charset="0"/>
              <a:buChar char="•"/>
            </a:pPr>
            <a:r>
              <a:rPr lang="ko-KR" altLang="en-US" b="1" dirty="0" smtClean="0"/>
              <a:t>예제 </a:t>
            </a:r>
            <a:r>
              <a:rPr lang="en-US" altLang="ko-KR" b="1" dirty="0"/>
              <a:t>: </a:t>
            </a:r>
            <a:r>
              <a:rPr lang="ko-KR" altLang="en-US" b="1" dirty="0"/>
              <a:t>교재 </a:t>
            </a:r>
            <a:r>
              <a:rPr lang="en-US" altLang="ko-KR" b="1" dirty="0"/>
              <a:t>89p [</a:t>
            </a:r>
            <a:r>
              <a:rPr lang="ko-KR" altLang="en-US" b="1" dirty="0"/>
              <a:t>예제 </a:t>
            </a:r>
            <a:r>
              <a:rPr lang="en-US" altLang="ko-KR" b="1" dirty="0"/>
              <a:t>3-4]</a:t>
            </a:r>
          </a:p>
          <a:p>
            <a:pPr marL="268288" lvl="1" indent="-268288">
              <a:buFont typeface="Arial" charset="0"/>
              <a:buChar char="•"/>
            </a:pPr>
            <a:endParaRPr lang="ko-KR" altLang="en-US" b="1" dirty="0" smtClean="0"/>
          </a:p>
          <a:p>
            <a:pPr marL="268288" lvl="1" indent="-268288">
              <a:buFont typeface="Arial" charset="0"/>
              <a:buChar char="•"/>
            </a:pPr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if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조건문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70" y="2253064"/>
            <a:ext cx="6629400" cy="22288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520" y="3301533"/>
            <a:ext cx="1576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들여쓰기를 </a:t>
            </a:r>
            <a:r>
              <a:rPr lang="ko-KR" altLang="en-US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잘못해 else </a:t>
            </a:r>
            <a:r>
              <a:rPr lang="ko-KR" altLang="en-US" sz="12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절이 외부 if </a:t>
            </a:r>
            <a:r>
              <a:rPr lang="ko-KR" altLang="en-US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문과 연결되어 </a:t>
            </a:r>
            <a:r>
              <a:rPr lang="en-US" altLang="ko-KR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/>
            </a:r>
            <a:br>
              <a:rPr lang="en-US" altLang="ko-KR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</a:br>
            <a:r>
              <a:rPr lang="ko-KR" altLang="en-US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있는 </a:t>
            </a:r>
            <a:r>
              <a:rPr lang="ko-KR" altLang="en-US" sz="12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것처럼 </a:t>
            </a:r>
            <a:r>
              <a:rPr lang="ko-KR" altLang="en-US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보임</a:t>
            </a:r>
            <a:endParaRPr lang="ko-KR" altLang="en-US" sz="120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73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1713448"/>
            <a:ext cx="4029075" cy="4686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1520" y="1056451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89p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3-4]</a:t>
            </a:r>
          </a:p>
        </p:txBody>
      </p:sp>
    </p:spTree>
    <p:extLst>
      <p:ext uri="{BB962C8B-B14F-4D97-AF65-F5344CB8AC3E}">
        <p14:creationId xmlns:p14="http://schemas.microsoft.com/office/powerpoint/2010/main" val="94491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switch </a:t>
            </a:r>
            <a:r>
              <a:rPr lang="ko-KR" altLang="en-US"/>
              <a:t>문은 여러 경로 중 하나를 선택할 때 </a:t>
            </a:r>
            <a:r>
              <a:rPr lang="ko-KR" altLang="en-US" smtClean="0"/>
              <a:t>사용</a:t>
            </a:r>
            <a:endParaRPr lang="en-US" altLang="ko-KR" smtClean="0"/>
          </a:p>
          <a:p>
            <a:r>
              <a:rPr lang="ko-KR" altLang="en-US" smtClean="0"/>
              <a:t>다중</a:t>
            </a:r>
            <a:r>
              <a:rPr lang="en-US" altLang="ko-KR"/>
              <a:t>i f </a:t>
            </a:r>
            <a:r>
              <a:rPr lang="ko-KR" altLang="en-US"/>
              <a:t>문으로도 </a:t>
            </a:r>
            <a:r>
              <a:rPr lang="ko-KR" altLang="en-US" smtClean="0"/>
              <a:t>구현 가능</a:t>
            </a:r>
            <a:endParaRPr lang="en-US" altLang="ko-KR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06" y="2064334"/>
            <a:ext cx="7534275" cy="2724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switch </a:t>
            </a:r>
            <a:r>
              <a:rPr lang="ko-KR" altLang="en-US" smtClean="0"/>
              <a:t>문</a:t>
            </a:r>
            <a:r>
              <a:rPr lang="en-US" altLang="ko-KR" smtClean="0"/>
              <a:t>(1)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조건문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11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" y="1278438"/>
            <a:ext cx="7667625" cy="400050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형식과 순서도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개 이상의 </a:t>
            </a:r>
            <a:r>
              <a:rPr lang="en-US" altLang="ko-KR" dirty="0"/>
              <a:t>case </a:t>
            </a:r>
            <a:r>
              <a:rPr lang="ko-KR" altLang="en-US" dirty="0"/>
              <a:t>절과 </a:t>
            </a:r>
            <a:r>
              <a:rPr lang="en-US" altLang="ko-KR" dirty="0"/>
              <a:t>0</a:t>
            </a:r>
            <a:r>
              <a:rPr lang="ko-KR" altLang="en-US" dirty="0"/>
              <a:t>이나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default </a:t>
            </a:r>
            <a:r>
              <a:rPr lang="ko-KR" altLang="en-US" dirty="0"/>
              <a:t>절로 구성</a:t>
            </a:r>
            <a:endParaRPr lang="en-US" altLang="ko-KR" dirty="0"/>
          </a:p>
          <a:p>
            <a:pPr lvl="1"/>
            <a:r>
              <a:rPr lang="ko-KR" altLang="en-US" dirty="0" err="1"/>
              <a:t>연산식으로</a:t>
            </a:r>
            <a:r>
              <a:rPr lang="ko-KR" altLang="en-US" dirty="0"/>
              <a:t> 정수 타입만 사용할 수 있었지만</a:t>
            </a:r>
            <a:r>
              <a:rPr lang="en-US" altLang="ko-KR" dirty="0"/>
              <a:t>, JDK 7</a:t>
            </a:r>
            <a:r>
              <a:rPr lang="ko-KR" altLang="en-US" dirty="0"/>
              <a:t>부터는 </a:t>
            </a:r>
            <a:r>
              <a:rPr lang="ko-KR" altLang="en-US"/>
              <a:t>문자열과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열거 </a:t>
            </a:r>
            <a:r>
              <a:rPr lang="ko-KR" altLang="en-US" dirty="0"/>
              <a:t>타입도 </a:t>
            </a:r>
            <a:r>
              <a:rPr lang="ko-KR" altLang="en-US"/>
              <a:t>사용 </a:t>
            </a:r>
            <a:r>
              <a:rPr lang="ko-KR" altLang="en-US" smtClean="0"/>
              <a:t>가능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switch </a:t>
            </a:r>
            <a:r>
              <a:rPr lang="ko-KR" altLang="en-US"/>
              <a:t>문</a:t>
            </a:r>
            <a:r>
              <a:rPr lang="en-US" altLang="ko-KR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조건문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402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교재 </a:t>
            </a:r>
            <a:r>
              <a:rPr lang="en-US" altLang="ko-KR" dirty="0" smtClean="0"/>
              <a:t>93p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3-5]</a:t>
            </a:r>
            <a:endParaRPr lang="en-US" altLang="ko-KR" dirty="0"/>
          </a:p>
          <a:p>
            <a:pPr lvl="1"/>
            <a:r>
              <a:rPr lang="ko-KR" altLang="en-US" dirty="0" smtClean="0"/>
              <a:t>교재 </a:t>
            </a:r>
            <a:r>
              <a:rPr lang="en-US" altLang="ko-KR" dirty="0" smtClean="0"/>
              <a:t>94p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3-6]</a:t>
            </a:r>
            <a:endParaRPr lang="en-US" altLang="ko-KR" dirty="0"/>
          </a:p>
          <a:p>
            <a:pPr lvl="1"/>
            <a:r>
              <a:rPr lang="ko-KR" altLang="en-US" dirty="0" smtClean="0"/>
              <a:t>교재 </a:t>
            </a:r>
            <a:r>
              <a:rPr lang="en-US" altLang="ko-KR" dirty="0" smtClean="0"/>
              <a:t>95p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3-7]</a:t>
            </a:r>
            <a:endParaRPr lang="en-US" altLang="ko-KR" dirty="0"/>
          </a:p>
          <a:p>
            <a:pPr lvl="1"/>
            <a:r>
              <a:rPr lang="ko-KR" altLang="en-US" dirty="0" smtClean="0"/>
              <a:t>교재 </a:t>
            </a:r>
            <a:r>
              <a:rPr lang="en-US" altLang="ko-KR" dirty="0" smtClean="0"/>
              <a:t>96p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3-8]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조건문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01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609725"/>
            <a:ext cx="3771900" cy="3638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520" y="1056451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93p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3-5]</a:t>
            </a:r>
          </a:p>
        </p:txBody>
      </p:sp>
    </p:spTree>
    <p:extLst>
      <p:ext uri="{BB962C8B-B14F-4D97-AF65-F5344CB8AC3E}">
        <p14:creationId xmlns:p14="http://schemas.microsoft.com/office/powerpoint/2010/main" val="1129587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152650"/>
            <a:ext cx="4267200" cy="2552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2949" y="1319872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94p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3-6]</a:t>
            </a:r>
          </a:p>
        </p:txBody>
      </p:sp>
    </p:spTree>
    <p:extLst>
      <p:ext uri="{BB962C8B-B14F-4D97-AF65-F5344CB8AC3E}">
        <p14:creationId xmlns:p14="http://schemas.microsoft.com/office/powerpoint/2010/main" val="335616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40" y="1084246"/>
            <a:ext cx="6165961" cy="53766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04091" y="1223365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95p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3-7]</a:t>
            </a:r>
          </a:p>
        </p:txBody>
      </p:sp>
    </p:spTree>
    <p:extLst>
      <p:ext uri="{BB962C8B-B14F-4D97-AF65-F5344CB8AC3E}">
        <p14:creationId xmlns:p14="http://schemas.microsoft.com/office/powerpoint/2010/main" val="296655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39"/>
          <p:cNvSpPr>
            <a:spLocks noChangeShapeType="1"/>
          </p:cNvSpPr>
          <p:nvPr/>
        </p:nvSpPr>
        <p:spPr bwMode="auto">
          <a:xfrm flipH="1">
            <a:off x="338138" y="1013786"/>
            <a:ext cx="8693150" cy="0"/>
          </a:xfrm>
          <a:prstGeom prst="line">
            <a:avLst/>
          </a:prstGeom>
          <a:noFill/>
          <a:ln w="28575">
            <a:solidFill>
              <a:srgbClr val="F36B21"/>
            </a:solidFill>
            <a:round/>
            <a:headEnd/>
            <a:tailEnd/>
          </a:ln>
        </p:spPr>
        <p:txBody>
          <a:bodyPr rIns="36000"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16384" y="606190"/>
            <a:ext cx="1560512" cy="409575"/>
            <a:chOff x="-123824" y="240585"/>
            <a:chExt cx="1560512" cy="409575"/>
          </a:xfrm>
        </p:grpSpPr>
        <p:grpSp>
          <p:nvGrpSpPr>
            <p:cNvPr id="5" name="Group 152"/>
            <p:cNvGrpSpPr>
              <a:grpSpLocks/>
            </p:cNvGrpSpPr>
            <p:nvPr/>
          </p:nvGrpSpPr>
          <p:grpSpPr bwMode="auto">
            <a:xfrm>
              <a:off x="338138" y="427910"/>
              <a:ext cx="1098550" cy="207962"/>
              <a:chOff x="1501" y="3358"/>
              <a:chExt cx="2629" cy="491"/>
            </a:xfrm>
          </p:grpSpPr>
          <p:sp>
            <p:nvSpPr>
              <p:cNvPr id="9" name="Freeform 153"/>
              <p:cNvSpPr>
                <a:spLocks noEditPoints="1"/>
              </p:cNvSpPr>
              <p:nvPr/>
            </p:nvSpPr>
            <p:spPr bwMode="auto">
              <a:xfrm>
                <a:off x="3774" y="3467"/>
                <a:ext cx="356" cy="382"/>
              </a:xfrm>
              <a:custGeom>
                <a:avLst/>
                <a:gdLst>
                  <a:gd name="T0" fmla="*/ 134450 w 151"/>
                  <a:gd name="T1" fmla="*/ 99367 h 162"/>
                  <a:gd name="T2" fmla="*/ 98400 w 151"/>
                  <a:gd name="T3" fmla="*/ 82297 h 162"/>
                  <a:gd name="T4" fmla="*/ 64016 w 151"/>
                  <a:gd name="T5" fmla="*/ 74575 h 162"/>
                  <a:gd name="T6" fmla="*/ 39325 w 151"/>
                  <a:gd name="T7" fmla="*/ 63287 h 162"/>
                  <a:gd name="T8" fmla="*/ 34383 w 151"/>
                  <a:gd name="T9" fmla="*/ 49865 h 162"/>
                  <a:gd name="T10" fmla="*/ 42916 w 151"/>
                  <a:gd name="T11" fmla="*/ 31626 h 162"/>
                  <a:gd name="T12" fmla="*/ 69703 w 151"/>
                  <a:gd name="T13" fmla="*/ 23903 h 162"/>
                  <a:gd name="T14" fmla="*/ 99267 w 151"/>
                  <a:gd name="T15" fmla="*/ 31626 h 162"/>
                  <a:gd name="T16" fmla="*/ 110577 w 151"/>
                  <a:gd name="T17" fmla="*/ 54319 h 162"/>
                  <a:gd name="T18" fmla="*/ 138380 w 151"/>
                  <a:gd name="T19" fmla="*/ 54319 h 162"/>
                  <a:gd name="T20" fmla="*/ 120182 w 151"/>
                  <a:gd name="T21" fmla="*/ 15457 h 162"/>
                  <a:gd name="T22" fmla="*/ 71615 w 151"/>
                  <a:gd name="T23" fmla="*/ 0 h 162"/>
                  <a:gd name="T24" fmla="*/ 36430 w 151"/>
                  <a:gd name="T25" fmla="*/ 6855 h 162"/>
                  <a:gd name="T26" fmla="*/ 13408 w 151"/>
                  <a:gd name="T27" fmla="*/ 26839 h 162"/>
                  <a:gd name="T28" fmla="*/ 5687 w 151"/>
                  <a:gd name="T29" fmla="*/ 53428 h 162"/>
                  <a:gd name="T30" fmla="*/ 16958 w 151"/>
                  <a:gd name="T31" fmla="*/ 83047 h 162"/>
                  <a:gd name="T32" fmla="*/ 56295 w 151"/>
                  <a:gd name="T33" fmla="*/ 101402 h 162"/>
                  <a:gd name="T34" fmla="*/ 82953 w 151"/>
                  <a:gd name="T35" fmla="*/ 107748 h 162"/>
                  <a:gd name="T36" fmla="*/ 107665 w 151"/>
                  <a:gd name="T37" fmla="*/ 118472 h 162"/>
                  <a:gd name="T38" fmla="*/ 116631 w 151"/>
                  <a:gd name="T39" fmla="*/ 133775 h 162"/>
                  <a:gd name="T40" fmla="*/ 106121 w 151"/>
                  <a:gd name="T41" fmla="*/ 152786 h 162"/>
                  <a:gd name="T42" fmla="*/ 104091 w 151"/>
                  <a:gd name="T43" fmla="*/ 154920 h 162"/>
                  <a:gd name="T44" fmla="*/ 137242 w 151"/>
                  <a:gd name="T45" fmla="*/ 154920 h 162"/>
                  <a:gd name="T46" fmla="*/ 144072 w 151"/>
                  <a:gd name="T47" fmla="*/ 127220 h 162"/>
                  <a:gd name="T48" fmla="*/ 134450 w 151"/>
                  <a:gd name="T49" fmla="*/ 99367 h 162"/>
                  <a:gd name="T50" fmla="*/ 33638 w 151"/>
                  <a:gd name="T51" fmla="*/ 144200 h 162"/>
                  <a:gd name="T52" fmla="*/ 28697 w 151"/>
                  <a:gd name="T53" fmla="*/ 125305 h 162"/>
                  <a:gd name="T54" fmla="*/ 0 w 151"/>
                  <a:gd name="T55" fmla="*/ 125305 h 162"/>
                  <a:gd name="T56" fmla="*/ 7721 w 151"/>
                  <a:gd name="T57" fmla="*/ 154059 h 162"/>
                  <a:gd name="T58" fmla="*/ 7721 w 151"/>
                  <a:gd name="T59" fmla="*/ 154920 h 162"/>
                  <a:gd name="T60" fmla="*/ 43783 w 151"/>
                  <a:gd name="T61" fmla="*/ 154920 h 162"/>
                  <a:gd name="T62" fmla="*/ 33638 w 151"/>
                  <a:gd name="T63" fmla="*/ 144200 h 16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51"/>
                  <a:gd name="T97" fmla="*/ 0 h 162"/>
                  <a:gd name="T98" fmla="*/ 151 w 151"/>
                  <a:gd name="T99" fmla="*/ 162 h 16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51" h="162">
                    <a:moveTo>
                      <a:pt x="141" y="104"/>
                    </a:moveTo>
                    <a:cubicBezTo>
                      <a:pt x="134" y="97"/>
                      <a:pt x="121" y="91"/>
                      <a:pt x="103" y="86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55" y="75"/>
                      <a:pt x="46" y="71"/>
                      <a:pt x="41" y="66"/>
                    </a:cubicBezTo>
                    <a:cubicBezTo>
                      <a:pt x="38" y="62"/>
                      <a:pt x="36" y="58"/>
                      <a:pt x="36" y="52"/>
                    </a:cubicBezTo>
                    <a:cubicBezTo>
                      <a:pt x="36" y="44"/>
                      <a:pt x="39" y="38"/>
                      <a:pt x="45" y="33"/>
                    </a:cubicBezTo>
                    <a:cubicBezTo>
                      <a:pt x="51" y="28"/>
                      <a:pt x="61" y="25"/>
                      <a:pt x="73" y="25"/>
                    </a:cubicBezTo>
                    <a:cubicBezTo>
                      <a:pt x="87" y="25"/>
                      <a:pt x="97" y="28"/>
                      <a:pt x="104" y="33"/>
                    </a:cubicBezTo>
                    <a:cubicBezTo>
                      <a:pt x="111" y="39"/>
                      <a:pt x="115" y="47"/>
                      <a:pt x="116" y="57"/>
                    </a:cubicBezTo>
                    <a:cubicBezTo>
                      <a:pt x="145" y="57"/>
                      <a:pt x="145" y="57"/>
                      <a:pt x="145" y="57"/>
                    </a:cubicBezTo>
                    <a:cubicBezTo>
                      <a:pt x="145" y="40"/>
                      <a:pt x="138" y="27"/>
                      <a:pt x="126" y="16"/>
                    </a:cubicBezTo>
                    <a:cubicBezTo>
                      <a:pt x="114" y="5"/>
                      <a:pt x="97" y="0"/>
                      <a:pt x="75" y="0"/>
                    </a:cubicBezTo>
                    <a:cubicBezTo>
                      <a:pt x="61" y="0"/>
                      <a:pt x="49" y="2"/>
                      <a:pt x="38" y="7"/>
                    </a:cubicBezTo>
                    <a:cubicBezTo>
                      <a:pt x="28" y="12"/>
                      <a:pt x="20" y="19"/>
                      <a:pt x="14" y="28"/>
                    </a:cubicBezTo>
                    <a:cubicBezTo>
                      <a:pt x="9" y="37"/>
                      <a:pt x="6" y="47"/>
                      <a:pt x="6" y="56"/>
                    </a:cubicBezTo>
                    <a:cubicBezTo>
                      <a:pt x="6" y="69"/>
                      <a:pt x="10" y="79"/>
                      <a:pt x="18" y="87"/>
                    </a:cubicBezTo>
                    <a:cubicBezTo>
                      <a:pt x="25" y="95"/>
                      <a:pt x="39" y="102"/>
                      <a:pt x="59" y="106"/>
                    </a:cubicBezTo>
                    <a:cubicBezTo>
                      <a:pt x="87" y="113"/>
                      <a:pt x="87" y="113"/>
                      <a:pt x="87" y="113"/>
                    </a:cubicBezTo>
                    <a:cubicBezTo>
                      <a:pt x="99" y="116"/>
                      <a:pt x="108" y="120"/>
                      <a:pt x="113" y="124"/>
                    </a:cubicBezTo>
                    <a:cubicBezTo>
                      <a:pt x="119" y="128"/>
                      <a:pt x="122" y="133"/>
                      <a:pt x="122" y="140"/>
                    </a:cubicBezTo>
                    <a:cubicBezTo>
                      <a:pt x="122" y="148"/>
                      <a:pt x="118" y="154"/>
                      <a:pt x="111" y="160"/>
                    </a:cubicBezTo>
                    <a:cubicBezTo>
                      <a:pt x="110" y="161"/>
                      <a:pt x="110" y="161"/>
                      <a:pt x="109" y="162"/>
                    </a:cubicBezTo>
                    <a:cubicBezTo>
                      <a:pt x="144" y="162"/>
                      <a:pt x="144" y="162"/>
                      <a:pt x="144" y="162"/>
                    </a:cubicBezTo>
                    <a:cubicBezTo>
                      <a:pt x="149" y="153"/>
                      <a:pt x="151" y="143"/>
                      <a:pt x="151" y="133"/>
                    </a:cubicBezTo>
                    <a:cubicBezTo>
                      <a:pt x="151" y="122"/>
                      <a:pt x="148" y="112"/>
                      <a:pt x="141" y="104"/>
                    </a:cubicBezTo>
                    <a:close/>
                    <a:moveTo>
                      <a:pt x="35" y="151"/>
                    </a:moveTo>
                    <a:cubicBezTo>
                      <a:pt x="32" y="145"/>
                      <a:pt x="30" y="139"/>
                      <a:pt x="30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1" y="143"/>
                      <a:pt x="4" y="153"/>
                      <a:pt x="8" y="161"/>
                    </a:cubicBezTo>
                    <a:cubicBezTo>
                      <a:pt x="8" y="161"/>
                      <a:pt x="8" y="161"/>
                      <a:pt x="8" y="162"/>
                    </a:cubicBezTo>
                    <a:cubicBezTo>
                      <a:pt x="46" y="162"/>
                      <a:pt x="46" y="162"/>
                      <a:pt x="46" y="162"/>
                    </a:cubicBezTo>
                    <a:cubicBezTo>
                      <a:pt x="41" y="159"/>
                      <a:pt x="38" y="155"/>
                      <a:pt x="35" y="15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D25C1C"/>
                  </a:gs>
                  <a:gs pos="100000">
                    <a:srgbClr val="F36B2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154"/>
              <p:cNvSpPr>
                <a:spLocks/>
              </p:cNvSpPr>
              <p:nvPr/>
            </p:nvSpPr>
            <p:spPr bwMode="auto">
              <a:xfrm>
                <a:off x="1501" y="3467"/>
                <a:ext cx="402" cy="382"/>
              </a:xfrm>
              <a:custGeom>
                <a:avLst/>
                <a:gdLst>
                  <a:gd name="T0" fmla="*/ 16636 w 170"/>
                  <a:gd name="T1" fmla="*/ 154920 h 162"/>
                  <a:gd name="T2" fmla="*/ 60851 w 170"/>
                  <a:gd name="T3" fmla="*/ 154920 h 162"/>
                  <a:gd name="T4" fmla="*/ 45093 w 170"/>
                  <a:gd name="T5" fmla="*/ 142309 h 162"/>
                  <a:gd name="T6" fmla="*/ 30240 w 170"/>
                  <a:gd name="T7" fmla="*/ 92812 h 162"/>
                  <a:gd name="T8" fmla="*/ 45093 w 170"/>
                  <a:gd name="T9" fmla="*/ 43003 h 162"/>
                  <a:gd name="T10" fmla="*/ 83056 w 170"/>
                  <a:gd name="T11" fmla="*/ 25934 h 162"/>
                  <a:gd name="T12" fmla="*/ 120293 w 170"/>
                  <a:gd name="T13" fmla="*/ 43003 h 162"/>
                  <a:gd name="T14" fmla="*/ 134798 w 170"/>
                  <a:gd name="T15" fmla="*/ 92812 h 162"/>
                  <a:gd name="T16" fmla="*/ 120293 w 170"/>
                  <a:gd name="T17" fmla="*/ 142309 h 162"/>
                  <a:gd name="T18" fmla="*/ 104567 w 170"/>
                  <a:gd name="T19" fmla="*/ 154920 h 162"/>
                  <a:gd name="T20" fmla="*/ 148468 w 170"/>
                  <a:gd name="T21" fmla="*/ 154920 h 162"/>
                  <a:gd name="T22" fmla="*/ 150561 w 170"/>
                  <a:gd name="T23" fmla="*/ 152786 h 162"/>
                  <a:gd name="T24" fmla="*/ 161190 w 170"/>
                  <a:gd name="T25" fmla="*/ 128949 h 162"/>
                  <a:gd name="T26" fmla="*/ 166296 w 170"/>
                  <a:gd name="T27" fmla="*/ 92812 h 162"/>
                  <a:gd name="T28" fmla="*/ 156309 w 170"/>
                  <a:gd name="T29" fmla="*/ 43805 h 162"/>
                  <a:gd name="T30" fmla="*/ 126956 w 170"/>
                  <a:gd name="T31" fmla="*/ 11382 h 162"/>
                  <a:gd name="T32" fmla="*/ 83056 w 170"/>
                  <a:gd name="T33" fmla="*/ 0 h 162"/>
                  <a:gd name="T34" fmla="*/ 21512 w 170"/>
                  <a:gd name="T35" fmla="*/ 25934 h 162"/>
                  <a:gd name="T36" fmla="*/ 0 w 170"/>
                  <a:gd name="T37" fmla="*/ 92812 h 162"/>
                  <a:gd name="T38" fmla="*/ 9970 w 170"/>
                  <a:gd name="T39" fmla="*/ 143545 h 162"/>
                  <a:gd name="T40" fmla="*/ 16636 w 170"/>
                  <a:gd name="T41" fmla="*/ 154920 h 16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70"/>
                  <a:gd name="T64" fmla="*/ 0 h 162"/>
                  <a:gd name="T65" fmla="*/ 170 w 170"/>
                  <a:gd name="T66" fmla="*/ 162 h 16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70" h="162">
                    <a:moveTo>
                      <a:pt x="17" y="162"/>
                    </a:moveTo>
                    <a:cubicBezTo>
                      <a:pt x="62" y="162"/>
                      <a:pt x="62" y="162"/>
                      <a:pt x="62" y="162"/>
                    </a:cubicBezTo>
                    <a:cubicBezTo>
                      <a:pt x="56" y="159"/>
                      <a:pt x="51" y="155"/>
                      <a:pt x="46" y="149"/>
                    </a:cubicBezTo>
                    <a:cubicBezTo>
                      <a:pt x="36" y="138"/>
                      <a:pt x="31" y="120"/>
                      <a:pt x="31" y="97"/>
                    </a:cubicBezTo>
                    <a:cubicBezTo>
                      <a:pt x="31" y="74"/>
                      <a:pt x="36" y="57"/>
                      <a:pt x="46" y="45"/>
                    </a:cubicBezTo>
                    <a:cubicBezTo>
                      <a:pt x="56" y="33"/>
                      <a:pt x="69" y="27"/>
                      <a:pt x="85" y="27"/>
                    </a:cubicBezTo>
                    <a:cubicBezTo>
                      <a:pt x="100" y="27"/>
                      <a:pt x="113" y="33"/>
                      <a:pt x="123" y="45"/>
                    </a:cubicBezTo>
                    <a:cubicBezTo>
                      <a:pt x="133" y="57"/>
                      <a:pt x="138" y="74"/>
                      <a:pt x="138" y="97"/>
                    </a:cubicBezTo>
                    <a:cubicBezTo>
                      <a:pt x="138" y="120"/>
                      <a:pt x="133" y="138"/>
                      <a:pt x="123" y="149"/>
                    </a:cubicBezTo>
                    <a:cubicBezTo>
                      <a:pt x="118" y="155"/>
                      <a:pt x="113" y="159"/>
                      <a:pt x="107" y="162"/>
                    </a:cubicBezTo>
                    <a:cubicBezTo>
                      <a:pt x="152" y="162"/>
                      <a:pt x="152" y="162"/>
                      <a:pt x="152" y="162"/>
                    </a:cubicBezTo>
                    <a:cubicBezTo>
                      <a:pt x="153" y="161"/>
                      <a:pt x="153" y="160"/>
                      <a:pt x="154" y="160"/>
                    </a:cubicBezTo>
                    <a:cubicBezTo>
                      <a:pt x="158" y="153"/>
                      <a:pt x="162" y="144"/>
                      <a:pt x="165" y="135"/>
                    </a:cubicBezTo>
                    <a:cubicBezTo>
                      <a:pt x="168" y="123"/>
                      <a:pt x="170" y="110"/>
                      <a:pt x="170" y="97"/>
                    </a:cubicBezTo>
                    <a:cubicBezTo>
                      <a:pt x="170" y="78"/>
                      <a:pt x="166" y="61"/>
                      <a:pt x="160" y="46"/>
                    </a:cubicBezTo>
                    <a:cubicBezTo>
                      <a:pt x="153" y="31"/>
                      <a:pt x="143" y="20"/>
                      <a:pt x="130" y="12"/>
                    </a:cubicBezTo>
                    <a:cubicBezTo>
                      <a:pt x="117" y="4"/>
                      <a:pt x="102" y="0"/>
                      <a:pt x="85" y="0"/>
                    </a:cubicBezTo>
                    <a:cubicBezTo>
                      <a:pt x="58" y="0"/>
                      <a:pt x="37" y="9"/>
                      <a:pt x="22" y="27"/>
                    </a:cubicBezTo>
                    <a:cubicBezTo>
                      <a:pt x="7" y="44"/>
                      <a:pt x="0" y="68"/>
                      <a:pt x="0" y="97"/>
                    </a:cubicBezTo>
                    <a:cubicBezTo>
                      <a:pt x="0" y="117"/>
                      <a:pt x="3" y="135"/>
                      <a:pt x="10" y="150"/>
                    </a:cubicBezTo>
                    <a:cubicBezTo>
                      <a:pt x="12" y="154"/>
                      <a:pt x="15" y="158"/>
                      <a:pt x="17" y="16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D25C1C"/>
                  </a:gs>
                  <a:gs pos="100000">
                    <a:srgbClr val="F36B2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55"/>
              <p:cNvSpPr>
                <a:spLocks/>
              </p:cNvSpPr>
              <p:nvPr/>
            </p:nvSpPr>
            <p:spPr bwMode="auto">
              <a:xfrm>
                <a:off x="1986" y="3467"/>
                <a:ext cx="351" cy="382"/>
              </a:xfrm>
              <a:custGeom>
                <a:avLst/>
                <a:gdLst>
                  <a:gd name="T0" fmla="*/ 29373 w 149"/>
                  <a:gd name="T1" fmla="*/ 154920 h 162"/>
                  <a:gd name="T2" fmla="*/ 29373 w 149"/>
                  <a:gd name="T3" fmla="*/ 84217 h 162"/>
                  <a:gd name="T4" fmla="*/ 31416 w 149"/>
                  <a:gd name="T5" fmla="*/ 64155 h 162"/>
                  <a:gd name="T6" fmla="*/ 39816 w 149"/>
                  <a:gd name="T7" fmla="*/ 45050 h 162"/>
                  <a:gd name="T8" fmla="*/ 55215 w 149"/>
                  <a:gd name="T9" fmla="*/ 31626 h 162"/>
                  <a:gd name="T10" fmla="*/ 76893 w 149"/>
                  <a:gd name="T11" fmla="*/ 25934 h 162"/>
                  <a:gd name="T12" fmla="*/ 96541 w 149"/>
                  <a:gd name="T13" fmla="*/ 31626 h 162"/>
                  <a:gd name="T14" fmla="*/ 108374 w 149"/>
                  <a:gd name="T15" fmla="*/ 43805 h 162"/>
                  <a:gd name="T16" fmla="*/ 111941 w 149"/>
                  <a:gd name="T17" fmla="*/ 69776 h 162"/>
                  <a:gd name="T18" fmla="*/ 111941 w 149"/>
                  <a:gd name="T19" fmla="*/ 154920 h 162"/>
                  <a:gd name="T20" fmla="*/ 141314 w 149"/>
                  <a:gd name="T21" fmla="*/ 154920 h 162"/>
                  <a:gd name="T22" fmla="*/ 141314 w 149"/>
                  <a:gd name="T23" fmla="*/ 67734 h 162"/>
                  <a:gd name="T24" fmla="*/ 139288 w 149"/>
                  <a:gd name="T25" fmla="*/ 39360 h 162"/>
                  <a:gd name="T26" fmla="*/ 130881 w 149"/>
                  <a:gd name="T27" fmla="*/ 21147 h 162"/>
                  <a:gd name="T28" fmla="*/ 112801 w 149"/>
                  <a:gd name="T29" fmla="*/ 5688 h 162"/>
                  <a:gd name="T30" fmla="*/ 84593 w 149"/>
                  <a:gd name="T31" fmla="*/ 0 h 162"/>
                  <a:gd name="T32" fmla="*/ 59623 w 149"/>
                  <a:gd name="T33" fmla="*/ 3648 h 162"/>
                  <a:gd name="T34" fmla="*/ 39816 w 149"/>
                  <a:gd name="T35" fmla="*/ 16164 h 162"/>
                  <a:gd name="T36" fmla="*/ 27347 w 149"/>
                  <a:gd name="T37" fmla="*/ 29591 h 162"/>
                  <a:gd name="T38" fmla="*/ 27347 w 149"/>
                  <a:gd name="T39" fmla="*/ 5688 h 162"/>
                  <a:gd name="T40" fmla="*/ 0 w 149"/>
                  <a:gd name="T41" fmla="*/ 5688 h 162"/>
                  <a:gd name="T42" fmla="*/ 0 w 149"/>
                  <a:gd name="T43" fmla="*/ 154920 h 162"/>
                  <a:gd name="T44" fmla="*/ 29373 w 149"/>
                  <a:gd name="T45" fmla="*/ 154920 h 16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9"/>
                  <a:gd name="T70" fmla="*/ 0 h 162"/>
                  <a:gd name="T71" fmla="*/ 149 w 149"/>
                  <a:gd name="T72" fmla="*/ 162 h 16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9" h="162">
                    <a:moveTo>
                      <a:pt x="31" y="162"/>
                    </a:move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79"/>
                      <a:pt x="32" y="72"/>
                      <a:pt x="33" y="67"/>
                    </a:cubicBezTo>
                    <a:cubicBezTo>
                      <a:pt x="35" y="60"/>
                      <a:pt x="37" y="53"/>
                      <a:pt x="42" y="47"/>
                    </a:cubicBezTo>
                    <a:cubicBezTo>
                      <a:pt x="46" y="41"/>
                      <a:pt x="51" y="36"/>
                      <a:pt x="58" y="33"/>
                    </a:cubicBezTo>
                    <a:cubicBezTo>
                      <a:pt x="65" y="29"/>
                      <a:pt x="73" y="27"/>
                      <a:pt x="81" y="27"/>
                    </a:cubicBezTo>
                    <a:cubicBezTo>
                      <a:pt x="89" y="27"/>
                      <a:pt x="96" y="29"/>
                      <a:pt x="102" y="33"/>
                    </a:cubicBezTo>
                    <a:cubicBezTo>
                      <a:pt x="108" y="36"/>
                      <a:pt x="112" y="41"/>
                      <a:pt x="114" y="46"/>
                    </a:cubicBezTo>
                    <a:cubicBezTo>
                      <a:pt x="117" y="52"/>
                      <a:pt x="118" y="61"/>
                      <a:pt x="118" y="73"/>
                    </a:cubicBezTo>
                    <a:cubicBezTo>
                      <a:pt x="118" y="162"/>
                      <a:pt x="118" y="162"/>
                      <a:pt x="118" y="162"/>
                    </a:cubicBezTo>
                    <a:cubicBezTo>
                      <a:pt x="149" y="162"/>
                      <a:pt x="149" y="162"/>
                      <a:pt x="149" y="162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49" y="58"/>
                      <a:pt x="148" y="48"/>
                      <a:pt x="147" y="41"/>
                    </a:cubicBezTo>
                    <a:cubicBezTo>
                      <a:pt x="145" y="34"/>
                      <a:pt x="142" y="28"/>
                      <a:pt x="138" y="22"/>
                    </a:cubicBezTo>
                    <a:cubicBezTo>
                      <a:pt x="133" y="16"/>
                      <a:pt x="127" y="11"/>
                      <a:pt x="119" y="6"/>
                    </a:cubicBezTo>
                    <a:cubicBezTo>
                      <a:pt x="110" y="2"/>
                      <a:pt x="100" y="0"/>
                      <a:pt x="89" y="0"/>
                    </a:cubicBezTo>
                    <a:cubicBezTo>
                      <a:pt x="80" y="0"/>
                      <a:pt x="71" y="1"/>
                      <a:pt x="63" y="4"/>
                    </a:cubicBezTo>
                    <a:cubicBezTo>
                      <a:pt x="55" y="7"/>
                      <a:pt x="48" y="12"/>
                      <a:pt x="42" y="17"/>
                    </a:cubicBezTo>
                    <a:cubicBezTo>
                      <a:pt x="38" y="20"/>
                      <a:pt x="34" y="25"/>
                      <a:pt x="29" y="3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62"/>
                      <a:pt x="0" y="162"/>
                      <a:pt x="0" y="162"/>
                    </a:cubicBezTo>
                    <a:lnTo>
                      <a:pt x="31" y="16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25C1C"/>
                  </a:gs>
                  <a:gs pos="100000">
                    <a:srgbClr val="F36B2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56"/>
              <p:cNvSpPr>
                <a:spLocks noEditPoints="1"/>
              </p:cNvSpPr>
              <p:nvPr/>
            </p:nvSpPr>
            <p:spPr bwMode="auto">
              <a:xfrm>
                <a:off x="2628" y="3467"/>
                <a:ext cx="397" cy="382"/>
              </a:xfrm>
              <a:custGeom>
                <a:avLst/>
                <a:gdLst>
                  <a:gd name="T0" fmla="*/ 112668 w 168"/>
                  <a:gd name="T1" fmla="*/ 151279 h 162"/>
                  <a:gd name="T2" fmla="*/ 106928 w 168"/>
                  <a:gd name="T3" fmla="*/ 154920 h 162"/>
                  <a:gd name="T4" fmla="*/ 147691 w 168"/>
                  <a:gd name="T5" fmla="*/ 154920 h 162"/>
                  <a:gd name="T6" fmla="*/ 148837 w 168"/>
                  <a:gd name="T7" fmla="*/ 154059 h 162"/>
                  <a:gd name="T8" fmla="*/ 160568 w 168"/>
                  <a:gd name="T9" fmla="*/ 124440 h 162"/>
                  <a:gd name="T10" fmla="*/ 131312 w 168"/>
                  <a:gd name="T11" fmla="*/ 124440 h 162"/>
                  <a:gd name="T12" fmla="*/ 112668 w 168"/>
                  <a:gd name="T13" fmla="*/ 151279 h 162"/>
                  <a:gd name="T14" fmla="*/ 160568 w 168"/>
                  <a:gd name="T15" fmla="*/ 63287 h 162"/>
                  <a:gd name="T16" fmla="*/ 146937 w 168"/>
                  <a:gd name="T17" fmla="*/ 29591 h 162"/>
                  <a:gd name="T18" fmla="*/ 119809 w 168"/>
                  <a:gd name="T19" fmla="*/ 7734 h 162"/>
                  <a:gd name="T20" fmla="*/ 83569 w 168"/>
                  <a:gd name="T21" fmla="*/ 0 h 162"/>
                  <a:gd name="T22" fmla="*/ 24163 w 168"/>
                  <a:gd name="T23" fmla="*/ 24792 h 162"/>
                  <a:gd name="T24" fmla="*/ 0 w 168"/>
                  <a:gd name="T25" fmla="*/ 93680 h 162"/>
                  <a:gd name="T26" fmla="*/ 9951 w 168"/>
                  <a:gd name="T27" fmla="*/ 141510 h 162"/>
                  <a:gd name="T28" fmla="*/ 17775 w 168"/>
                  <a:gd name="T29" fmla="*/ 154920 h 162"/>
                  <a:gd name="T30" fmla="*/ 60439 w 168"/>
                  <a:gd name="T31" fmla="*/ 154920 h 162"/>
                  <a:gd name="T32" fmla="*/ 56440 w 168"/>
                  <a:gd name="T33" fmla="*/ 151918 h 162"/>
                  <a:gd name="T34" fmla="*/ 38984 w 168"/>
                  <a:gd name="T35" fmla="*/ 132908 h 162"/>
                  <a:gd name="T36" fmla="*/ 32925 w 168"/>
                  <a:gd name="T37" fmla="*/ 103293 h 162"/>
                  <a:gd name="T38" fmla="*/ 163366 w 168"/>
                  <a:gd name="T39" fmla="*/ 103293 h 162"/>
                  <a:gd name="T40" fmla="*/ 160568 w 168"/>
                  <a:gd name="T41" fmla="*/ 63287 h 162"/>
                  <a:gd name="T42" fmla="*/ 32925 w 168"/>
                  <a:gd name="T43" fmla="*/ 79390 h 162"/>
                  <a:gd name="T44" fmla="*/ 49800 w 168"/>
                  <a:gd name="T45" fmla="*/ 40039 h 162"/>
                  <a:gd name="T46" fmla="*/ 83569 w 168"/>
                  <a:gd name="T47" fmla="*/ 25934 h 162"/>
                  <a:gd name="T48" fmla="*/ 117682 w 168"/>
                  <a:gd name="T49" fmla="*/ 39360 h 162"/>
                  <a:gd name="T50" fmla="*/ 132184 w 168"/>
                  <a:gd name="T51" fmla="*/ 79390 h 162"/>
                  <a:gd name="T52" fmla="*/ 32925 w 168"/>
                  <a:gd name="T53" fmla="*/ 79390 h 16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68"/>
                  <a:gd name="T82" fmla="*/ 0 h 162"/>
                  <a:gd name="T83" fmla="*/ 168 w 168"/>
                  <a:gd name="T84" fmla="*/ 162 h 16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68" h="162">
                    <a:moveTo>
                      <a:pt x="116" y="158"/>
                    </a:moveTo>
                    <a:cubicBezTo>
                      <a:pt x="114" y="160"/>
                      <a:pt x="112" y="161"/>
                      <a:pt x="110" y="162"/>
                    </a:cubicBezTo>
                    <a:cubicBezTo>
                      <a:pt x="152" y="162"/>
                      <a:pt x="152" y="162"/>
                      <a:pt x="152" y="162"/>
                    </a:cubicBezTo>
                    <a:cubicBezTo>
                      <a:pt x="152" y="161"/>
                      <a:pt x="153" y="161"/>
                      <a:pt x="153" y="161"/>
                    </a:cubicBezTo>
                    <a:cubicBezTo>
                      <a:pt x="158" y="153"/>
                      <a:pt x="162" y="143"/>
                      <a:pt x="16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0" y="143"/>
                      <a:pt x="123" y="153"/>
                      <a:pt x="116" y="158"/>
                    </a:cubicBezTo>
                    <a:close/>
                    <a:moveTo>
                      <a:pt x="165" y="66"/>
                    </a:moveTo>
                    <a:cubicBezTo>
                      <a:pt x="163" y="52"/>
                      <a:pt x="158" y="41"/>
                      <a:pt x="151" y="31"/>
                    </a:cubicBezTo>
                    <a:cubicBezTo>
                      <a:pt x="144" y="21"/>
                      <a:pt x="135" y="13"/>
                      <a:pt x="123" y="8"/>
                    </a:cubicBezTo>
                    <a:cubicBezTo>
                      <a:pt x="112" y="3"/>
                      <a:pt x="99" y="0"/>
                      <a:pt x="86" y="0"/>
                    </a:cubicBezTo>
                    <a:cubicBezTo>
                      <a:pt x="62" y="0"/>
                      <a:pt x="41" y="9"/>
                      <a:pt x="25" y="26"/>
                    </a:cubicBezTo>
                    <a:cubicBezTo>
                      <a:pt x="8" y="44"/>
                      <a:pt x="0" y="68"/>
                      <a:pt x="0" y="98"/>
                    </a:cubicBezTo>
                    <a:cubicBezTo>
                      <a:pt x="0" y="117"/>
                      <a:pt x="3" y="133"/>
                      <a:pt x="10" y="148"/>
                    </a:cubicBezTo>
                    <a:cubicBezTo>
                      <a:pt x="12" y="153"/>
                      <a:pt x="15" y="157"/>
                      <a:pt x="18" y="162"/>
                    </a:cubicBezTo>
                    <a:cubicBezTo>
                      <a:pt x="62" y="162"/>
                      <a:pt x="62" y="162"/>
                      <a:pt x="62" y="162"/>
                    </a:cubicBezTo>
                    <a:cubicBezTo>
                      <a:pt x="61" y="161"/>
                      <a:pt x="59" y="160"/>
                      <a:pt x="58" y="159"/>
                    </a:cubicBezTo>
                    <a:cubicBezTo>
                      <a:pt x="50" y="155"/>
                      <a:pt x="44" y="148"/>
                      <a:pt x="40" y="139"/>
                    </a:cubicBezTo>
                    <a:cubicBezTo>
                      <a:pt x="36" y="130"/>
                      <a:pt x="34" y="120"/>
                      <a:pt x="34" y="108"/>
                    </a:cubicBezTo>
                    <a:cubicBezTo>
                      <a:pt x="168" y="108"/>
                      <a:pt x="168" y="108"/>
                      <a:pt x="168" y="108"/>
                    </a:cubicBezTo>
                    <a:cubicBezTo>
                      <a:pt x="168" y="88"/>
                      <a:pt x="167" y="74"/>
                      <a:pt x="165" y="66"/>
                    </a:cubicBezTo>
                    <a:close/>
                    <a:moveTo>
                      <a:pt x="34" y="83"/>
                    </a:moveTo>
                    <a:cubicBezTo>
                      <a:pt x="35" y="65"/>
                      <a:pt x="41" y="52"/>
                      <a:pt x="51" y="42"/>
                    </a:cubicBezTo>
                    <a:cubicBezTo>
                      <a:pt x="60" y="32"/>
                      <a:pt x="72" y="27"/>
                      <a:pt x="86" y="27"/>
                    </a:cubicBezTo>
                    <a:cubicBezTo>
                      <a:pt x="101" y="27"/>
                      <a:pt x="112" y="32"/>
                      <a:pt x="121" y="41"/>
                    </a:cubicBezTo>
                    <a:cubicBezTo>
                      <a:pt x="130" y="51"/>
                      <a:pt x="135" y="65"/>
                      <a:pt x="136" y="83"/>
                    </a:cubicBezTo>
                    <a:lnTo>
                      <a:pt x="34" y="8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25C1C"/>
                  </a:gs>
                  <a:gs pos="100000">
                    <a:srgbClr val="F36B2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57"/>
              <p:cNvSpPr>
                <a:spLocks/>
              </p:cNvSpPr>
              <p:nvPr/>
            </p:nvSpPr>
            <p:spPr bwMode="auto">
              <a:xfrm>
                <a:off x="3110" y="3467"/>
                <a:ext cx="352" cy="382"/>
              </a:xfrm>
              <a:custGeom>
                <a:avLst/>
                <a:gdLst>
                  <a:gd name="T0" fmla="*/ 29875 w 149"/>
                  <a:gd name="T1" fmla="*/ 154920 h 162"/>
                  <a:gd name="T2" fmla="*/ 29875 w 149"/>
                  <a:gd name="T3" fmla="*/ 84217 h 162"/>
                  <a:gd name="T4" fmla="*/ 32025 w 149"/>
                  <a:gd name="T5" fmla="*/ 64155 h 162"/>
                  <a:gd name="T6" fmla="*/ 40674 w 149"/>
                  <a:gd name="T7" fmla="*/ 45050 h 162"/>
                  <a:gd name="T8" fmla="*/ 56285 w 149"/>
                  <a:gd name="T9" fmla="*/ 31626 h 162"/>
                  <a:gd name="T10" fmla="*/ 78368 w 149"/>
                  <a:gd name="T11" fmla="*/ 25934 h 162"/>
                  <a:gd name="T12" fmla="*/ 98895 w 149"/>
                  <a:gd name="T13" fmla="*/ 31626 h 162"/>
                  <a:gd name="T14" fmla="*/ 111794 w 149"/>
                  <a:gd name="T15" fmla="*/ 43805 h 162"/>
                  <a:gd name="T16" fmla="*/ 114561 w 149"/>
                  <a:gd name="T17" fmla="*/ 69776 h 162"/>
                  <a:gd name="T18" fmla="*/ 114561 w 149"/>
                  <a:gd name="T19" fmla="*/ 154920 h 162"/>
                  <a:gd name="T20" fmla="*/ 144677 w 149"/>
                  <a:gd name="T21" fmla="*/ 154920 h 162"/>
                  <a:gd name="T22" fmla="*/ 144677 w 149"/>
                  <a:gd name="T23" fmla="*/ 67734 h 162"/>
                  <a:gd name="T24" fmla="*/ 142527 w 149"/>
                  <a:gd name="T25" fmla="*/ 39360 h 162"/>
                  <a:gd name="T26" fmla="*/ 133838 w 149"/>
                  <a:gd name="T27" fmla="*/ 21147 h 162"/>
                  <a:gd name="T28" fmla="*/ 115461 w 149"/>
                  <a:gd name="T29" fmla="*/ 5688 h 162"/>
                  <a:gd name="T30" fmla="*/ 86254 w 149"/>
                  <a:gd name="T31" fmla="*/ 0 h 162"/>
                  <a:gd name="T32" fmla="*/ 61241 w 149"/>
                  <a:gd name="T33" fmla="*/ 3648 h 162"/>
                  <a:gd name="T34" fmla="*/ 40674 w 149"/>
                  <a:gd name="T35" fmla="*/ 16164 h 162"/>
                  <a:gd name="T36" fmla="*/ 28347 w 149"/>
                  <a:gd name="T37" fmla="*/ 29591 h 162"/>
                  <a:gd name="T38" fmla="*/ 28347 w 149"/>
                  <a:gd name="T39" fmla="*/ 5688 h 162"/>
                  <a:gd name="T40" fmla="*/ 0 w 149"/>
                  <a:gd name="T41" fmla="*/ 5688 h 162"/>
                  <a:gd name="T42" fmla="*/ 0 w 149"/>
                  <a:gd name="T43" fmla="*/ 154920 h 162"/>
                  <a:gd name="T44" fmla="*/ 29875 w 149"/>
                  <a:gd name="T45" fmla="*/ 154920 h 16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9"/>
                  <a:gd name="T70" fmla="*/ 0 h 162"/>
                  <a:gd name="T71" fmla="*/ 149 w 149"/>
                  <a:gd name="T72" fmla="*/ 162 h 16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9" h="162">
                    <a:moveTo>
                      <a:pt x="31" y="162"/>
                    </a:move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79"/>
                      <a:pt x="32" y="72"/>
                      <a:pt x="33" y="67"/>
                    </a:cubicBezTo>
                    <a:cubicBezTo>
                      <a:pt x="35" y="60"/>
                      <a:pt x="38" y="53"/>
                      <a:pt x="42" y="47"/>
                    </a:cubicBezTo>
                    <a:cubicBezTo>
                      <a:pt x="46" y="41"/>
                      <a:pt x="51" y="36"/>
                      <a:pt x="58" y="33"/>
                    </a:cubicBezTo>
                    <a:cubicBezTo>
                      <a:pt x="65" y="29"/>
                      <a:pt x="73" y="27"/>
                      <a:pt x="81" y="27"/>
                    </a:cubicBezTo>
                    <a:cubicBezTo>
                      <a:pt x="90" y="27"/>
                      <a:pt x="96" y="29"/>
                      <a:pt x="102" y="33"/>
                    </a:cubicBezTo>
                    <a:cubicBezTo>
                      <a:pt x="108" y="36"/>
                      <a:pt x="112" y="41"/>
                      <a:pt x="115" y="46"/>
                    </a:cubicBezTo>
                    <a:cubicBezTo>
                      <a:pt x="117" y="52"/>
                      <a:pt x="118" y="61"/>
                      <a:pt x="118" y="73"/>
                    </a:cubicBezTo>
                    <a:cubicBezTo>
                      <a:pt x="118" y="162"/>
                      <a:pt x="118" y="162"/>
                      <a:pt x="118" y="162"/>
                    </a:cubicBezTo>
                    <a:cubicBezTo>
                      <a:pt x="149" y="162"/>
                      <a:pt x="149" y="162"/>
                      <a:pt x="149" y="162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49" y="58"/>
                      <a:pt x="148" y="48"/>
                      <a:pt x="147" y="41"/>
                    </a:cubicBezTo>
                    <a:cubicBezTo>
                      <a:pt x="145" y="34"/>
                      <a:pt x="142" y="28"/>
                      <a:pt x="138" y="22"/>
                    </a:cubicBezTo>
                    <a:cubicBezTo>
                      <a:pt x="134" y="16"/>
                      <a:pt x="127" y="11"/>
                      <a:pt x="119" y="6"/>
                    </a:cubicBezTo>
                    <a:cubicBezTo>
                      <a:pt x="111" y="2"/>
                      <a:pt x="101" y="0"/>
                      <a:pt x="89" y="0"/>
                    </a:cubicBezTo>
                    <a:cubicBezTo>
                      <a:pt x="80" y="0"/>
                      <a:pt x="71" y="1"/>
                      <a:pt x="63" y="4"/>
                    </a:cubicBezTo>
                    <a:cubicBezTo>
                      <a:pt x="55" y="7"/>
                      <a:pt x="48" y="12"/>
                      <a:pt x="42" y="17"/>
                    </a:cubicBezTo>
                    <a:cubicBezTo>
                      <a:pt x="38" y="20"/>
                      <a:pt x="34" y="25"/>
                      <a:pt x="29" y="3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62"/>
                      <a:pt x="0" y="162"/>
                      <a:pt x="0" y="162"/>
                    </a:cubicBezTo>
                    <a:lnTo>
                      <a:pt x="31" y="16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25C1C"/>
                  </a:gs>
                  <a:gs pos="100000">
                    <a:srgbClr val="F36B2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58"/>
              <p:cNvSpPr>
                <a:spLocks/>
              </p:cNvSpPr>
              <p:nvPr/>
            </p:nvSpPr>
            <p:spPr bwMode="auto">
              <a:xfrm>
                <a:off x="3526" y="3358"/>
                <a:ext cx="200" cy="491"/>
              </a:xfrm>
              <a:custGeom>
                <a:avLst/>
                <a:gdLst>
                  <a:gd name="T0" fmla="*/ 23562 w 85"/>
                  <a:gd name="T1" fmla="*/ 190652 h 208"/>
                  <a:gd name="T2" fmla="*/ 23562 w 85"/>
                  <a:gd name="T3" fmla="*/ 200559 h 208"/>
                  <a:gd name="T4" fmla="*/ 56339 w 85"/>
                  <a:gd name="T5" fmla="*/ 200559 h 208"/>
                  <a:gd name="T6" fmla="*/ 56339 w 85"/>
                  <a:gd name="T7" fmla="*/ 199662 h 208"/>
                  <a:gd name="T8" fmla="*/ 52784 w 85"/>
                  <a:gd name="T9" fmla="*/ 189103 h 208"/>
                  <a:gd name="T10" fmla="*/ 52784 w 85"/>
                  <a:gd name="T11" fmla="*/ 74396 h 208"/>
                  <a:gd name="T12" fmla="*/ 79906 w 85"/>
                  <a:gd name="T13" fmla="*/ 74396 h 208"/>
                  <a:gd name="T14" fmla="*/ 79906 w 85"/>
                  <a:gd name="T15" fmla="*/ 50207 h 208"/>
                  <a:gd name="T16" fmla="*/ 52784 w 85"/>
                  <a:gd name="T17" fmla="*/ 50207 h 208"/>
                  <a:gd name="T18" fmla="*/ 52784 w 85"/>
                  <a:gd name="T19" fmla="*/ 0 h 208"/>
                  <a:gd name="T20" fmla="*/ 23562 w 85"/>
                  <a:gd name="T21" fmla="*/ 0 h 208"/>
                  <a:gd name="T22" fmla="*/ 23562 w 85"/>
                  <a:gd name="T23" fmla="*/ 50207 h 208"/>
                  <a:gd name="T24" fmla="*/ 0 w 85"/>
                  <a:gd name="T25" fmla="*/ 50207 h 208"/>
                  <a:gd name="T26" fmla="*/ 0 w 85"/>
                  <a:gd name="T27" fmla="*/ 74396 h 208"/>
                  <a:gd name="T28" fmla="*/ 23562 w 85"/>
                  <a:gd name="T29" fmla="*/ 74396 h 208"/>
                  <a:gd name="T30" fmla="*/ 23562 w 85"/>
                  <a:gd name="T31" fmla="*/ 190652 h 2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5"/>
                  <a:gd name="T49" fmla="*/ 0 h 208"/>
                  <a:gd name="T50" fmla="*/ 85 w 85"/>
                  <a:gd name="T51" fmla="*/ 208 h 2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5" h="208">
                    <a:moveTo>
                      <a:pt x="25" y="198"/>
                    </a:moveTo>
                    <a:cubicBezTo>
                      <a:pt x="25" y="201"/>
                      <a:pt x="25" y="205"/>
                      <a:pt x="25" y="208"/>
                    </a:cubicBezTo>
                    <a:cubicBezTo>
                      <a:pt x="60" y="208"/>
                      <a:pt x="60" y="208"/>
                      <a:pt x="60" y="208"/>
                    </a:cubicBezTo>
                    <a:cubicBezTo>
                      <a:pt x="60" y="208"/>
                      <a:pt x="60" y="207"/>
                      <a:pt x="60" y="207"/>
                    </a:cubicBezTo>
                    <a:cubicBezTo>
                      <a:pt x="57" y="205"/>
                      <a:pt x="56" y="201"/>
                      <a:pt x="56" y="196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52"/>
                      <a:pt x="85" y="52"/>
                      <a:pt x="85" y="5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5" y="77"/>
                      <a:pt x="25" y="77"/>
                      <a:pt x="25" y="77"/>
                    </a:cubicBezTo>
                    <a:lnTo>
                      <a:pt x="25" y="1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25C1C"/>
                  </a:gs>
                  <a:gs pos="100000">
                    <a:srgbClr val="F36B2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59"/>
              <p:cNvSpPr>
                <a:spLocks/>
              </p:cNvSpPr>
              <p:nvPr/>
            </p:nvSpPr>
            <p:spPr bwMode="auto">
              <a:xfrm>
                <a:off x="2387" y="3358"/>
                <a:ext cx="201" cy="491"/>
              </a:xfrm>
              <a:custGeom>
                <a:avLst/>
                <a:gdLst>
                  <a:gd name="T0" fmla="*/ 24487 w 85"/>
                  <a:gd name="T1" fmla="*/ 190652 h 208"/>
                  <a:gd name="T2" fmla="*/ 25203 w 85"/>
                  <a:gd name="T3" fmla="*/ 200559 h 208"/>
                  <a:gd name="T4" fmla="*/ 58787 w 85"/>
                  <a:gd name="T5" fmla="*/ 200559 h 208"/>
                  <a:gd name="T6" fmla="*/ 58787 w 85"/>
                  <a:gd name="T7" fmla="*/ 199662 h 208"/>
                  <a:gd name="T8" fmla="*/ 54558 w 85"/>
                  <a:gd name="T9" fmla="*/ 189103 h 208"/>
                  <a:gd name="T10" fmla="*/ 54558 w 85"/>
                  <a:gd name="T11" fmla="*/ 74396 h 208"/>
                  <a:gd name="T12" fmla="*/ 83056 w 85"/>
                  <a:gd name="T13" fmla="*/ 74396 h 208"/>
                  <a:gd name="T14" fmla="*/ 83056 w 85"/>
                  <a:gd name="T15" fmla="*/ 50207 h 208"/>
                  <a:gd name="T16" fmla="*/ 54558 w 85"/>
                  <a:gd name="T17" fmla="*/ 50207 h 208"/>
                  <a:gd name="T18" fmla="*/ 54558 w 85"/>
                  <a:gd name="T19" fmla="*/ 0 h 208"/>
                  <a:gd name="T20" fmla="*/ 24487 w 85"/>
                  <a:gd name="T21" fmla="*/ 0 h 208"/>
                  <a:gd name="T22" fmla="*/ 24487 w 85"/>
                  <a:gd name="T23" fmla="*/ 50207 h 208"/>
                  <a:gd name="T24" fmla="*/ 0 w 85"/>
                  <a:gd name="T25" fmla="*/ 50207 h 208"/>
                  <a:gd name="T26" fmla="*/ 0 w 85"/>
                  <a:gd name="T27" fmla="*/ 74396 h 208"/>
                  <a:gd name="T28" fmla="*/ 24487 w 85"/>
                  <a:gd name="T29" fmla="*/ 74396 h 208"/>
                  <a:gd name="T30" fmla="*/ 24487 w 85"/>
                  <a:gd name="T31" fmla="*/ 190652 h 2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5"/>
                  <a:gd name="T49" fmla="*/ 0 h 208"/>
                  <a:gd name="T50" fmla="*/ 85 w 85"/>
                  <a:gd name="T51" fmla="*/ 208 h 2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5" h="208">
                    <a:moveTo>
                      <a:pt x="25" y="198"/>
                    </a:moveTo>
                    <a:cubicBezTo>
                      <a:pt x="25" y="201"/>
                      <a:pt x="25" y="205"/>
                      <a:pt x="26" y="208"/>
                    </a:cubicBezTo>
                    <a:cubicBezTo>
                      <a:pt x="60" y="208"/>
                      <a:pt x="60" y="208"/>
                      <a:pt x="60" y="208"/>
                    </a:cubicBezTo>
                    <a:cubicBezTo>
                      <a:pt x="60" y="208"/>
                      <a:pt x="60" y="207"/>
                      <a:pt x="60" y="207"/>
                    </a:cubicBezTo>
                    <a:cubicBezTo>
                      <a:pt x="57" y="205"/>
                      <a:pt x="56" y="201"/>
                      <a:pt x="56" y="196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52"/>
                      <a:pt x="85" y="52"/>
                      <a:pt x="85" y="5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5" y="77"/>
                      <a:pt x="25" y="77"/>
                      <a:pt x="25" y="77"/>
                    </a:cubicBezTo>
                    <a:lnTo>
                      <a:pt x="25" y="1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25C1C"/>
                  </a:gs>
                  <a:gs pos="100000">
                    <a:srgbClr val="F36B2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6" name="Freeform 160"/>
            <p:cNvSpPr>
              <a:spLocks noEditPoints="1"/>
            </p:cNvSpPr>
            <p:nvPr/>
          </p:nvSpPr>
          <p:spPr bwMode="auto">
            <a:xfrm>
              <a:off x="-123824" y="240585"/>
              <a:ext cx="434975" cy="409575"/>
            </a:xfrm>
            <a:custGeom>
              <a:avLst/>
              <a:gdLst>
                <a:gd name="T0" fmla="*/ 2147483647 w 337"/>
                <a:gd name="T1" fmla="*/ 2147483647 h 315"/>
                <a:gd name="T2" fmla="*/ 2147483647 w 337"/>
                <a:gd name="T3" fmla="*/ 2147483647 h 315"/>
                <a:gd name="T4" fmla="*/ 2147483647 w 337"/>
                <a:gd name="T5" fmla="*/ 2147483647 h 315"/>
                <a:gd name="T6" fmla="*/ 2147483647 w 337"/>
                <a:gd name="T7" fmla="*/ 2147483647 h 315"/>
                <a:gd name="T8" fmla="*/ 2147483647 w 337"/>
                <a:gd name="T9" fmla="*/ 2147483647 h 315"/>
                <a:gd name="T10" fmla="*/ 2147483647 w 337"/>
                <a:gd name="T11" fmla="*/ 2147483647 h 315"/>
                <a:gd name="T12" fmla="*/ 2147483647 w 337"/>
                <a:gd name="T13" fmla="*/ 2147483647 h 315"/>
                <a:gd name="T14" fmla="*/ 2147483647 w 337"/>
                <a:gd name="T15" fmla="*/ 2147483647 h 315"/>
                <a:gd name="T16" fmla="*/ 2147483647 w 337"/>
                <a:gd name="T17" fmla="*/ 2147483647 h 315"/>
                <a:gd name="T18" fmla="*/ 2147483647 w 337"/>
                <a:gd name="T19" fmla="*/ 0 h 315"/>
                <a:gd name="T20" fmla="*/ 2147483647 w 337"/>
                <a:gd name="T21" fmla="*/ 2147483647 h 315"/>
                <a:gd name="T22" fmla="*/ 2147483647 w 337"/>
                <a:gd name="T23" fmla="*/ 2147483647 h 315"/>
                <a:gd name="T24" fmla="*/ 0 w 337"/>
                <a:gd name="T25" fmla="*/ 2147483647 h 315"/>
                <a:gd name="T26" fmla="*/ 2147483647 w 337"/>
                <a:gd name="T27" fmla="*/ 2147483647 h 315"/>
                <a:gd name="T28" fmla="*/ 2147483647 w 337"/>
                <a:gd name="T29" fmla="*/ 2147483647 h 315"/>
                <a:gd name="T30" fmla="*/ 2147483647 w 337"/>
                <a:gd name="T31" fmla="*/ 2147483647 h 315"/>
                <a:gd name="T32" fmla="*/ 2147483647 w 337"/>
                <a:gd name="T33" fmla="*/ 2147483647 h 315"/>
                <a:gd name="T34" fmla="*/ 2147483647 w 337"/>
                <a:gd name="T35" fmla="*/ 2147483647 h 315"/>
                <a:gd name="T36" fmla="*/ 2147483647 w 337"/>
                <a:gd name="T37" fmla="*/ 2147483647 h 315"/>
                <a:gd name="T38" fmla="*/ 2147483647 w 337"/>
                <a:gd name="T39" fmla="*/ 2147483647 h 315"/>
                <a:gd name="T40" fmla="*/ 2147483647 w 337"/>
                <a:gd name="T41" fmla="*/ 2147483647 h 315"/>
                <a:gd name="T42" fmla="*/ 2147483647 w 337"/>
                <a:gd name="T43" fmla="*/ 2147483647 h 315"/>
                <a:gd name="T44" fmla="*/ 2147483647 w 337"/>
                <a:gd name="T45" fmla="*/ 2147483647 h 31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37"/>
                <a:gd name="T70" fmla="*/ 0 h 315"/>
                <a:gd name="T71" fmla="*/ 337 w 337"/>
                <a:gd name="T72" fmla="*/ 315 h 31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37" h="315">
                  <a:moveTo>
                    <a:pt x="287" y="255"/>
                  </a:moveTo>
                  <a:cubicBezTo>
                    <a:pt x="283" y="279"/>
                    <a:pt x="275" y="299"/>
                    <a:pt x="262" y="315"/>
                  </a:cubicBezTo>
                  <a:cubicBezTo>
                    <a:pt x="319" y="315"/>
                    <a:pt x="319" y="315"/>
                    <a:pt x="319" y="315"/>
                  </a:cubicBezTo>
                  <a:cubicBezTo>
                    <a:pt x="328" y="298"/>
                    <a:pt x="334" y="278"/>
                    <a:pt x="337" y="255"/>
                  </a:cubicBezTo>
                  <a:lnTo>
                    <a:pt x="287" y="255"/>
                  </a:lnTo>
                  <a:close/>
                  <a:moveTo>
                    <a:pt x="284" y="123"/>
                  </a:moveTo>
                  <a:cubicBezTo>
                    <a:pt x="334" y="123"/>
                    <a:pt x="334" y="123"/>
                    <a:pt x="334" y="123"/>
                  </a:cubicBezTo>
                  <a:cubicBezTo>
                    <a:pt x="331" y="100"/>
                    <a:pt x="324" y="81"/>
                    <a:pt x="314" y="65"/>
                  </a:cubicBezTo>
                  <a:cubicBezTo>
                    <a:pt x="300" y="44"/>
                    <a:pt x="280" y="27"/>
                    <a:pt x="257" y="17"/>
                  </a:cubicBezTo>
                  <a:cubicBezTo>
                    <a:pt x="233" y="6"/>
                    <a:pt x="207" y="0"/>
                    <a:pt x="179" y="0"/>
                  </a:cubicBezTo>
                  <a:cubicBezTo>
                    <a:pt x="143" y="0"/>
                    <a:pt x="112" y="8"/>
                    <a:pt x="85" y="24"/>
                  </a:cubicBezTo>
                  <a:cubicBezTo>
                    <a:pt x="57" y="40"/>
                    <a:pt x="36" y="64"/>
                    <a:pt x="22" y="96"/>
                  </a:cubicBezTo>
                  <a:cubicBezTo>
                    <a:pt x="7" y="127"/>
                    <a:pt x="0" y="163"/>
                    <a:pt x="0" y="204"/>
                  </a:cubicBezTo>
                  <a:cubicBezTo>
                    <a:pt x="0" y="235"/>
                    <a:pt x="5" y="264"/>
                    <a:pt x="14" y="291"/>
                  </a:cubicBezTo>
                  <a:cubicBezTo>
                    <a:pt x="17" y="299"/>
                    <a:pt x="21" y="307"/>
                    <a:pt x="25" y="315"/>
                  </a:cubicBezTo>
                  <a:cubicBezTo>
                    <a:pt x="87" y="315"/>
                    <a:pt x="87" y="315"/>
                    <a:pt x="87" y="315"/>
                  </a:cubicBezTo>
                  <a:cubicBezTo>
                    <a:pt x="64" y="288"/>
                    <a:pt x="52" y="250"/>
                    <a:pt x="52" y="201"/>
                  </a:cubicBezTo>
                  <a:cubicBezTo>
                    <a:pt x="52" y="168"/>
                    <a:pt x="57" y="140"/>
                    <a:pt x="68" y="117"/>
                  </a:cubicBezTo>
                  <a:cubicBezTo>
                    <a:pt x="80" y="93"/>
                    <a:pt x="95" y="75"/>
                    <a:pt x="114" y="63"/>
                  </a:cubicBezTo>
                  <a:cubicBezTo>
                    <a:pt x="133" y="51"/>
                    <a:pt x="155" y="45"/>
                    <a:pt x="180" y="45"/>
                  </a:cubicBezTo>
                  <a:cubicBezTo>
                    <a:pt x="199" y="45"/>
                    <a:pt x="216" y="49"/>
                    <a:pt x="231" y="56"/>
                  </a:cubicBezTo>
                  <a:cubicBezTo>
                    <a:pt x="246" y="64"/>
                    <a:pt x="258" y="74"/>
                    <a:pt x="267" y="86"/>
                  </a:cubicBezTo>
                  <a:cubicBezTo>
                    <a:pt x="274" y="95"/>
                    <a:pt x="280" y="108"/>
                    <a:pt x="284" y="123"/>
                  </a:cubicBezTo>
                  <a:close/>
                </a:path>
              </a:pathLst>
            </a:custGeom>
            <a:solidFill>
              <a:srgbClr val="DE610C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7" name="Group 123"/>
          <p:cNvGrpSpPr>
            <a:grpSpLocks/>
          </p:cNvGrpSpPr>
          <p:nvPr/>
        </p:nvGrpSpPr>
        <p:grpSpPr bwMode="auto">
          <a:xfrm>
            <a:off x="959689" y="2052905"/>
            <a:ext cx="6657975" cy="503237"/>
            <a:chOff x="1258" y="1919"/>
            <a:chExt cx="4194" cy="317"/>
          </a:xfrm>
        </p:grpSpPr>
        <p:sp>
          <p:nvSpPr>
            <p:cNvPr id="18" name="Rectangle 60"/>
            <p:cNvSpPr>
              <a:spLocks noChangeArrowheads="1"/>
            </p:cNvSpPr>
            <p:nvPr/>
          </p:nvSpPr>
          <p:spPr bwMode="auto">
            <a:xfrm>
              <a:off x="1338" y="1937"/>
              <a:ext cx="4114" cy="2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6E6E6"/>
                </a:gs>
                <a:gs pos="100000">
                  <a:srgbClr val="D1D1D1"/>
                </a:gs>
              </a:gsLst>
              <a:lin ang="5400000" scaled="0"/>
            </a:gradFill>
            <a:ln w="19050" algn="ctr">
              <a:noFill/>
              <a:round/>
              <a:headEnd/>
              <a:tailEnd/>
            </a:ln>
            <a:effectLst>
              <a:outerShdw dist="17961" dir="18900000" algn="ctr" rotWithShape="0">
                <a:schemeClr val="bg1">
                  <a:lumMod val="75000"/>
                </a:schemeClr>
              </a:outerShdw>
            </a:effectLst>
          </p:spPr>
          <p:txBody>
            <a:bodyPr lIns="683629" tIns="45696" rIns="91390" bIns="45696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smtClean="0"/>
                <a:t>조건문</a:t>
              </a:r>
              <a:endParaRPr kumimoji="0" lang="en-US" altLang="en-US" b="1" dirty="0">
                <a:latin typeface="+mn-lt"/>
                <a:ea typeface="+mn-ea"/>
              </a:endParaRPr>
            </a:p>
          </p:txBody>
        </p:sp>
        <p:sp>
          <p:nvSpPr>
            <p:cNvPr id="19" name="AutoShape 31"/>
            <p:cNvSpPr>
              <a:spLocks noChangeArrowheads="1"/>
            </p:cNvSpPr>
            <p:nvPr/>
          </p:nvSpPr>
          <p:spPr bwMode="auto">
            <a:xfrm>
              <a:off x="1258" y="1919"/>
              <a:ext cx="398" cy="317"/>
            </a:xfrm>
            <a:prstGeom prst="hexagon">
              <a:avLst>
                <a:gd name="adj" fmla="val 31388"/>
                <a:gd name="vf" fmla="val 115470"/>
              </a:avLst>
            </a:prstGeom>
            <a:gradFill rotWithShape="1">
              <a:gsLst>
                <a:gs pos="0">
                  <a:srgbClr val="777777"/>
                </a:gs>
                <a:gs pos="100000">
                  <a:srgbClr val="4B4B4B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EAEAEA"/>
              </a:prstShdw>
            </a:effectLst>
          </p:spPr>
          <p:txBody>
            <a:bodyPr wrap="none" anchor="ctr"/>
            <a:lstStyle/>
            <a:p>
              <a:pPr algn="ctr"/>
              <a:r>
                <a:rPr kumimoji="0" lang="en-US" altLang="en-US" sz="2000" smtClean="0">
                  <a:solidFill>
                    <a:srgbClr val="F8F8F8"/>
                  </a:solidFill>
                  <a:ea typeface="맑은 고딕" pitchFamily="50" charset="-127"/>
                </a:rPr>
                <a:t>02</a:t>
              </a:r>
              <a:endParaRPr kumimoji="0" lang="en-US" altLang="ko-KR" sz="2000" dirty="0">
                <a:solidFill>
                  <a:srgbClr val="F8F8F8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20" name="Group 122"/>
          <p:cNvGrpSpPr>
            <a:grpSpLocks/>
          </p:cNvGrpSpPr>
          <p:nvPr/>
        </p:nvGrpSpPr>
        <p:grpSpPr bwMode="auto">
          <a:xfrm>
            <a:off x="959689" y="1376741"/>
            <a:ext cx="6654800" cy="503237"/>
            <a:chOff x="1258" y="1541"/>
            <a:chExt cx="4192" cy="317"/>
          </a:xfrm>
        </p:grpSpPr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1338" y="1559"/>
              <a:ext cx="4112" cy="2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6E6E6"/>
                </a:gs>
                <a:gs pos="100000">
                  <a:srgbClr val="D1D1D1"/>
                </a:gs>
              </a:gsLst>
              <a:lin ang="5400000" scaled="1"/>
            </a:gradFill>
            <a:ln w="28575" algn="ctr">
              <a:noFill/>
              <a:round/>
              <a:headEnd/>
              <a:tailEnd/>
            </a:ln>
            <a:effectLst>
              <a:outerShdw dist="17961" dir="18900000" algn="ctr" rotWithShape="0">
                <a:schemeClr val="bg1">
                  <a:lumMod val="75000"/>
                </a:schemeClr>
              </a:outerShdw>
            </a:effectLst>
          </p:spPr>
          <p:txBody>
            <a:bodyPr lIns="683629" tIns="45696" rIns="91390" bIns="45696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smtClean="0">
                  <a:latin typeface="+mn-lt"/>
                  <a:ea typeface="+mn-ea"/>
                </a:rPr>
                <a:t>제어문</a:t>
              </a:r>
              <a:endParaRPr kumimoji="0" lang="en-US" altLang="en-US" b="1" dirty="0">
                <a:latin typeface="+mn-lt"/>
                <a:ea typeface="+mn-ea"/>
              </a:endParaRPr>
            </a:p>
          </p:txBody>
        </p:sp>
        <p:sp>
          <p:nvSpPr>
            <p:cNvPr id="22" name="AutoShape 27"/>
            <p:cNvSpPr>
              <a:spLocks noChangeArrowheads="1"/>
            </p:cNvSpPr>
            <p:nvPr/>
          </p:nvSpPr>
          <p:spPr bwMode="auto">
            <a:xfrm>
              <a:off x="1258" y="1541"/>
              <a:ext cx="398" cy="317"/>
            </a:xfrm>
            <a:prstGeom prst="hexagon">
              <a:avLst>
                <a:gd name="adj" fmla="val 31388"/>
                <a:gd name="vf" fmla="val 115470"/>
              </a:avLst>
            </a:prstGeom>
            <a:gradFill rotWithShape="1">
              <a:gsLst>
                <a:gs pos="0">
                  <a:srgbClr val="777777"/>
                </a:gs>
                <a:gs pos="100000">
                  <a:srgbClr val="4B4B4B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EAEAEA"/>
              </a:prstShdw>
            </a:effectLst>
          </p:spPr>
          <p:txBody>
            <a:bodyPr wrap="none" anchor="ctr"/>
            <a:lstStyle/>
            <a:p>
              <a:pPr algn="ctr"/>
              <a:r>
                <a:rPr kumimoji="0" lang="en-US" altLang="en-US" sz="2000" smtClean="0">
                  <a:solidFill>
                    <a:srgbClr val="F8F8F8"/>
                  </a:solidFill>
                  <a:ea typeface="맑은 고딕" pitchFamily="50" charset="-127"/>
                </a:rPr>
                <a:t>01</a:t>
              </a:r>
              <a:endParaRPr kumimoji="0" lang="en-US" altLang="ko-KR" b="1" dirty="0">
                <a:latin typeface="굴림" charset="-127"/>
                <a:ea typeface="맑은 고딕" pitchFamily="50" charset="-127"/>
              </a:endParaRPr>
            </a:p>
          </p:txBody>
        </p:sp>
      </p:grpSp>
      <p:grpSp>
        <p:nvGrpSpPr>
          <p:cNvPr id="23" name="Group 123"/>
          <p:cNvGrpSpPr>
            <a:grpSpLocks/>
          </p:cNvGrpSpPr>
          <p:nvPr/>
        </p:nvGrpSpPr>
        <p:grpSpPr bwMode="auto">
          <a:xfrm>
            <a:off x="959689" y="2729069"/>
            <a:ext cx="6657975" cy="503238"/>
            <a:chOff x="1258" y="1919"/>
            <a:chExt cx="4194" cy="317"/>
          </a:xfrm>
        </p:grpSpPr>
        <p:sp>
          <p:nvSpPr>
            <p:cNvPr id="24" name="Rectangle 60"/>
            <p:cNvSpPr>
              <a:spLocks noChangeArrowheads="1"/>
            </p:cNvSpPr>
            <p:nvPr/>
          </p:nvSpPr>
          <p:spPr bwMode="auto">
            <a:xfrm>
              <a:off x="1338" y="1937"/>
              <a:ext cx="4114" cy="2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6E6E6"/>
                </a:gs>
                <a:gs pos="100000">
                  <a:srgbClr val="D1D1D1"/>
                </a:gs>
              </a:gsLst>
              <a:lin ang="5400000" scaled="0"/>
            </a:gradFill>
            <a:ln w="19050" algn="ctr">
              <a:noFill/>
              <a:round/>
              <a:headEnd/>
              <a:tailEnd/>
            </a:ln>
            <a:effectLst>
              <a:outerShdw dist="17961" dir="18900000" algn="ctr" rotWithShape="0">
                <a:schemeClr val="bg1">
                  <a:lumMod val="75000"/>
                </a:schemeClr>
              </a:outerShdw>
            </a:effectLst>
          </p:spPr>
          <p:txBody>
            <a:bodyPr lIns="683629" tIns="45696" rIns="91390" bIns="45696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smtClean="0"/>
                <a:t>반복문</a:t>
              </a:r>
              <a:endParaRPr kumimoji="0" lang="en-US" altLang="en-US" b="1" dirty="0">
                <a:latin typeface="+mn-lt"/>
                <a:ea typeface="+mn-ea"/>
              </a:endParaRPr>
            </a:p>
          </p:txBody>
        </p:sp>
        <p:sp>
          <p:nvSpPr>
            <p:cNvPr id="25" name="AutoShape 31"/>
            <p:cNvSpPr>
              <a:spLocks noChangeArrowheads="1"/>
            </p:cNvSpPr>
            <p:nvPr/>
          </p:nvSpPr>
          <p:spPr bwMode="auto">
            <a:xfrm>
              <a:off x="1258" y="1919"/>
              <a:ext cx="398" cy="317"/>
            </a:xfrm>
            <a:prstGeom prst="hexagon">
              <a:avLst>
                <a:gd name="adj" fmla="val 31388"/>
                <a:gd name="vf" fmla="val 115470"/>
              </a:avLst>
            </a:prstGeom>
            <a:gradFill rotWithShape="1">
              <a:gsLst>
                <a:gs pos="0">
                  <a:srgbClr val="777777"/>
                </a:gs>
                <a:gs pos="100000">
                  <a:srgbClr val="4B4B4B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EAEAEA"/>
              </a:prstShdw>
            </a:effectLst>
          </p:spPr>
          <p:txBody>
            <a:bodyPr wrap="none" anchor="ctr"/>
            <a:lstStyle/>
            <a:p>
              <a:pPr algn="ctr"/>
              <a:r>
                <a:rPr kumimoji="0" lang="en-US" altLang="en-US" sz="2000" smtClean="0">
                  <a:solidFill>
                    <a:srgbClr val="F8F8F8"/>
                  </a:solidFill>
                  <a:ea typeface="맑은 고딕" pitchFamily="50" charset="-127"/>
                </a:rPr>
                <a:t>03</a:t>
              </a:r>
              <a:endParaRPr kumimoji="0" lang="en-US" altLang="ko-KR" sz="2000" dirty="0">
                <a:solidFill>
                  <a:srgbClr val="F8F8F8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26" name="Group 123"/>
          <p:cNvGrpSpPr>
            <a:grpSpLocks/>
          </p:cNvGrpSpPr>
          <p:nvPr/>
        </p:nvGrpSpPr>
        <p:grpSpPr bwMode="auto">
          <a:xfrm>
            <a:off x="959689" y="3405234"/>
            <a:ext cx="6657975" cy="503238"/>
            <a:chOff x="1258" y="1919"/>
            <a:chExt cx="4194" cy="317"/>
          </a:xfrm>
        </p:grpSpPr>
        <p:sp>
          <p:nvSpPr>
            <p:cNvPr id="27" name="Rectangle 60"/>
            <p:cNvSpPr>
              <a:spLocks noChangeArrowheads="1"/>
            </p:cNvSpPr>
            <p:nvPr/>
          </p:nvSpPr>
          <p:spPr bwMode="auto">
            <a:xfrm>
              <a:off x="1338" y="1937"/>
              <a:ext cx="4114" cy="2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6E6E6"/>
                </a:gs>
                <a:gs pos="100000">
                  <a:srgbClr val="D1D1D1"/>
                </a:gs>
              </a:gsLst>
              <a:lin ang="5400000" scaled="0"/>
            </a:gradFill>
            <a:ln w="19050" algn="ctr">
              <a:noFill/>
              <a:round/>
              <a:headEnd/>
              <a:tailEnd/>
            </a:ln>
            <a:effectLst>
              <a:outerShdw dist="17961" dir="18900000" algn="ctr" rotWithShape="0">
                <a:schemeClr val="bg1">
                  <a:lumMod val="75000"/>
                </a:schemeClr>
              </a:outerShdw>
            </a:effectLst>
          </p:spPr>
          <p:txBody>
            <a:bodyPr lIns="683629" tIns="45696" rIns="91390" bIns="45696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smtClean="0"/>
                <a:t>분기문</a:t>
              </a:r>
              <a:endParaRPr kumimoji="0" lang="en-US" altLang="en-US" b="1" dirty="0">
                <a:latin typeface="+mn-lt"/>
                <a:ea typeface="+mn-ea"/>
              </a:endParaRPr>
            </a:p>
          </p:txBody>
        </p:sp>
        <p:sp>
          <p:nvSpPr>
            <p:cNvPr id="28" name="AutoShape 31"/>
            <p:cNvSpPr>
              <a:spLocks noChangeArrowheads="1"/>
            </p:cNvSpPr>
            <p:nvPr/>
          </p:nvSpPr>
          <p:spPr bwMode="auto">
            <a:xfrm>
              <a:off x="1258" y="1919"/>
              <a:ext cx="398" cy="317"/>
            </a:xfrm>
            <a:prstGeom prst="hexagon">
              <a:avLst>
                <a:gd name="adj" fmla="val 31388"/>
                <a:gd name="vf" fmla="val 115470"/>
              </a:avLst>
            </a:prstGeom>
            <a:gradFill rotWithShape="1">
              <a:gsLst>
                <a:gs pos="0">
                  <a:srgbClr val="777777"/>
                </a:gs>
                <a:gs pos="100000">
                  <a:srgbClr val="4B4B4B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EAEAEA"/>
              </a:prstShdw>
            </a:effectLst>
          </p:spPr>
          <p:txBody>
            <a:bodyPr wrap="none" anchor="ctr"/>
            <a:lstStyle/>
            <a:p>
              <a:pPr algn="ctr"/>
              <a:r>
                <a:rPr kumimoji="0" lang="en-US" altLang="en-US" sz="2000" smtClean="0">
                  <a:solidFill>
                    <a:srgbClr val="F8F8F8"/>
                  </a:solidFill>
                  <a:ea typeface="맑은 고딕" pitchFamily="50" charset="-127"/>
                </a:rPr>
                <a:t>04</a:t>
              </a:r>
              <a:endParaRPr kumimoji="0" lang="en-US" altLang="ko-KR" sz="2000" dirty="0">
                <a:solidFill>
                  <a:srgbClr val="F8F8F8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29" name="Group 123"/>
          <p:cNvGrpSpPr>
            <a:grpSpLocks/>
          </p:cNvGrpSpPr>
          <p:nvPr/>
        </p:nvGrpSpPr>
        <p:grpSpPr bwMode="auto">
          <a:xfrm>
            <a:off x="959689" y="4081399"/>
            <a:ext cx="6657975" cy="503238"/>
            <a:chOff x="1258" y="1919"/>
            <a:chExt cx="4194" cy="317"/>
          </a:xfrm>
        </p:grpSpPr>
        <p:sp>
          <p:nvSpPr>
            <p:cNvPr id="30" name="Rectangle 60"/>
            <p:cNvSpPr>
              <a:spLocks noChangeArrowheads="1"/>
            </p:cNvSpPr>
            <p:nvPr/>
          </p:nvSpPr>
          <p:spPr bwMode="auto">
            <a:xfrm>
              <a:off x="1338" y="1937"/>
              <a:ext cx="4114" cy="2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6E6E6"/>
                </a:gs>
                <a:gs pos="100000">
                  <a:srgbClr val="D1D1D1"/>
                </a:gs>
              </a:gsLst>
              <a:lin ang="5400000" scaled="0"/>
            </a:gradFill>
            <a:ln w="19050" algn="ctr">
              <a:noFill/>
              <a:round/>
              <a:headEnd/>
              <a:tailEnd/>
            </a:ln>
            <a:effectLst>
              <a:outerShdw dist="17961" dir="18900000" algn="ctr" rotWithShape="0">
                <a:schemeClr val="bg1">
                  <a:lumMod val="75000"/>
                </a:schemeClr>
              </a:outerShdw>
            </a:effectLst>
          </p:spPr>
          <p:txBody>
            <a:bodyPr lIns="683629" tIns="45696" rIns="91390" bIns="45696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smtClean="0"/>
                <a:t>메서드</a:t>
              </a:r>
              <a:endParaRPr lang="en-US" altLang="en-US" b="1" dirty="0"/>
            </a:p>
          </p:txBody>
        </p:sp>
        <p:sp>
          <p:nvSpPr>
            <p:cNvPr id="31" name="AutoShape 31"/>
            <p:cNvSpPr>
              <a:spLocks noChangeArrowheads="1"/>
            </p:cNvSpPr>
            <p:nvPr/>
          </p:nvSpPr>
          <p:spPr bwMode="auto">
            <a:xfrm>
              <a:off x="1258" y="1919"/>
              <a:ext cx="398" cy="317"/>
            </a:xfrm>
            <a:prstGeom prst="hexagon">
              <a:avLst>
                <a:gd name="adj" fmla="val 31388"/>
                <a:gd name="vf" fmla="val 115470"/>
              </a:avLst>
            </a:prstGeom>
            <a:gradFill rotWithShape="1">
              <a:gsLst>
                <a:gs pos="0">
                  <a:srgbClr val="777777"/>
                </a:gs>
                <a:gs pos="100000">
                  <a:srgbClr val="4B4B4B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EAEAEA"/>
              </a:prstShdw>
            </a:effectLst>
          </p:spPr>
          <p:txBody>
            <a:bodyPr wrap="none" anchor="ctr"/>
            <a:lstStyle/>
            <a:p>
              <a:pPr algn="ctr"/>
              <a:r>
                <a:rPr kumimoji="0" lang="en-US" altLang="en-US" sz="2000" smtClean="0">
                  <a:solidFill>
                    <a:srgbClr val="F8F8F8"/>
                  </a:solidFill>
                  <a:ea typeface="맑은 고딕" pitchFamily="50" charset="-127"/>
                </a:rPr>
                <a:t>05</a:t>
              </a:r>
              <a:endParaRPr kumimoji="0" lang="en-US" altLang="ko-KR" sz="2000" dirty="0">
                <a:solidFill>
                  <a:srgbClr val="F8F8F8"/>
                </a:solidFill>
                <a:ea typeface="맑은 고딕" pitchFamily="50" charset="-127"/>
              </a:endParaRPr>
            </a:p>
          </p:txBody>
        </p:sp>
      </p:grpSp>
      <p:sp>
        <p:nvSpPr>
          <p:cNvPr id="39" name="Rectangle 60"/>
          <p:cNvSpPr>
            <a:spLocks noChangeArrowheads="1"/>
          </p:cNvSpPr>
          <p:nvPr/>
        </p:nvSpPr>
        <p:spPr bwMode="auto">
          <a:xfrm>
            <a:off x="1086689" y="5995596"/>
            <a:ext cx="6530975" cy="446088"/>
          </a:xfrm>
          <a:prstGeom prst="roundRect">
            <a:avLst>
              <a:gd name="adj" fmla="val 16667"/>
            </a:avLst>
          </a:prstGeom>
          <a:solidFill>
            <a:srgbClr val="242424"/>
          </a:solidFill>
          <a:ln w="19050" algn="ctr">
            <a:noFill/>
            <a:round/>
            <a:headEnd/>
            <a:tailEnd/>
          </a:ln>
          <a:effectLst>
            <a:outerShdw dist="17961" dir="18900000" algn="ctr" rotWithShape="0">
              <a:schemeClr val="bg1">
                <a:lumMod val="75000"/>
              </a:schemeClr>
            </a:outerShdw>
          </a:effectLst>
        </p:spPr>
        <p:txBody>
          <a:bodyPr lIns="683629" tIns="45696" rIns="91390" bIns="45696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smtClean="0">
                <a:solidFill>
                  <a:schemeClr val="bg1"/>
                </a:solidFill>
                <a:latin typeface="+mn-lt"/>
                <a:ea typeface="+mn-ea"/>
              </a:rPr>
              <a:t>프로그래밍 문제</a:t>
            </a:r>
            <a:endParaRPr kumimoji="0" lang="en-US" altLang="en-US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8" name="Rectangle 60"/>
          <p:cNvSpPr>
            <a:spLocks noChangeArrowheads="1"/>
          </p:cNvSpPr>
          <p:nvPr/>
        </p:nvSpPr>
        <p:spPr bwMode="auto">
          <a:xfrm>
            <a:off x="1085101" y="4757564"/>
            <a:ext cx="6530975" cy="446088"/>
          </a:xfrm>
          <a:prstGeom prst="roundRect">
            <a:avLst>
              <a:gd name="adj" fmla="val 16667"/>
            </a:avLst>
          </a:prstGeom>
          <a:solidFill>
            <a:srgbClr val="242424"/>
          </a:solidFill>
          <a:ln w="19050" algn="ctr">
            <a:noFill/>
            <a:round/>
            <a:headEnd/>
            <a:tailEnd/>
          </a:ln>
          <a:effectLst>
            <a:outerShdw dist="17961" dir="18900000" algn="ctr" rotWithShape="0">
              <a:schemeClr val="bg1">
                <a:lumMod val="75000"/>
              </a:schemeClr>
            </a:outerShdw>
          </a:effectLst>
        </p:spPr>
        <p:txBody>
          <a:bodyPr lIns="683629" tIns="45696" rIns="91390" bIns="45696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smtClean="0">
                <a:solidFill>
                  <a:schemeClr val="bg1"/>
                </a:solidFill>
                <a:latin typeface="+mn-lt"/>
                <a:ea typeface="+mn-ea"/>
              </a:rPr>
              <a:t>도전 과제</a:t>
            </a:r>
            <a:endParaRPr kumimoji="0" lang="en-US" altLang="en-US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0" name="Rectangle 60"/>
          <p:cNvSpPr>
            <a:spLocks noChangeArrowheads="1"/>
          </p:cNvSpPr>
          <p:nvPr/>
        </p:nvSpPr>
        <p:spPr bwMode="auto">
          <a:xfrm>
            <a:off x="1085100" y="5376579"/>
            <a:ext cx="6530975" cy="446088"/>
          </a:xfrm>
          <a:prstGeom prst="roundRect">
            <a:avLst>
              <a:gd name="adj" fmla="val 16667"/>
            </a:avLst>
          </a:prstGeom>
          <a:solidFill>
            <a:srgbClr val="242424"/>
          </a:solidFill>
          <a:ln w="19050" algn="ctr">
            <a:noFill/>
            <a:round/>
            <a:headEnd/>
            <a:tailEnd/>
          </a:ln>
          <a:effectLst>
            <a:outerShdw dist="17961" dir="18900000" algn="ctr" rotWithShape="0">
              <a:schemeClr val="bg1">
                <a:lumMod val="75000"/>
              </a:schemeClr>
            </a:outerShdw>
          </a:effectLst>
        </p:spPr>
        <p:txBody>
          <a:bodyPr lIns="683629" tIns="45696" rIns="91390" bIns="45696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smtClean="0">
                <a:solidFill>
                  <a:schemeClr val="bg1"/>
                </a:solidFill>
                <a:latin typeface="+mn-lt"/>
                <a:ea typeface="+mn-ea"/>
              </a:rPr>
              <a:t>연습 문제</a:t>
            </a:r>
            <a:endParaRPr kumimoji="0" lang="en-US" altLang="en-US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2750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2119312"/>
            <a:ext cx="2647950" cy="2619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4892" y="1146769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96p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3-8]</a:t>
            </a:r>
          </a:p>
        </p:txBody>
      </p:sp>
    </p:spTree>
    <p:extLst>
      <p:ext uri="{BB962C8B-B14F-4D97-AF65-F5344CB8AC3E}">
        <p14:creationId xmlns:p14="http://schemas.microsoft.com/office/powerpoint/2010/main" val="3433174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반복문은 조건에 </a:t>
            </a:r>
            <a:r>
              <a:rPr lang="ko-KR" altLang="en-US" dirty="0"/>
              <a:t>따라 같은 처리를 반복</a:t>
            </a:r>
          </a:p>
          <a:p>
            <a:r>
              <a:rPr lang="en-US" altLang="ko-KR" smtClean="0"/>
              <a:t>while </a:t>
            </a:r>
            <a:r>
              <a:rPr lang="ko-KR" altLang="en-US" smtClean="0"/>
              <a:t>문</a:t>
            </a:r>
            <a:r>
              <a:rPr lang="en-US" altLang="ko-KR" smtClean="0"/>
              <a:t>, do~while </a:t>
            </a:r>
            <a:r>
              <a:rPr lang="ko-KR" altLang="en-US" smtClean="0"/>
              <a:t>문</a:t>
            </a:r>
            <a:r>
              <a:rPr lang="en-US" altLang="ko-KR" smtClean="0"/>
              <a:t>, for </a:t>
            </a:r>
            <a:r>
              <a:rPr lang="ko-KR" altLang="en-US" smtClean="0"/>
              <a:t>문 등이 있음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반복문의 개념과 종류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반복문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7" y="2063663"/>
            <a:ext cx="4524375" cy="182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7" y="4108195"/>
            <a:ext cx="3295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형식과 순서도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while </a:t>
            </a:r>
            <a:r>
              <a:rPr lang="ko-KR" altLang="en-US" smtClean="0"/>
              <a:t>문</a:t>
            </a:r>
            <a:r>
              <a:rPr lang="en-US" altLang="ko-KR" smtClean="0"/>
              <a:t>(1)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반복문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4" y="1534307"/>
            <a:ext cx="5867400" cy="2762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4" y="4296557"/>
            <a:ext cx="76485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14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ko-KR" altLang="en-US" dirty="0"/>
              <a:t>교재 </a:t>
            </a:r>
            <a:r>
              <a:rPr lang="en-US" altLang="ko-KR" dirty="0" smtClean="0"/>
              <a:t>98p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3-9]</a:t>
            </a:r>
            <a:endParaRPr lang="en-US" altLang="ko-KR" dirty="0"/>
          </a:p>
          <a:p>
            <a:pPr lvl="1"/>
            <a:r>
              <a:rPr lang="ko-KR" altLang="en-US" dirty="0"/>
              <a:t>교재 </a:t>
            </a:r>
            <a:r>
              <a:rPr lang="en-US" altLang="ko-KR" dirty="0" smtClean="0"/>
              <a:t>99p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3-10]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37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37" y="2890837"/>
            <a:ext cx="2371725" cy="10763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98p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3-9]</a:t>
            </a:r>
          </a:p>
        </p:txBody>
      </p:sp>
    </p:spTree>
    <p:extLst>
      <p:ext uri="{BB962C8B-B14F-4D97-AF65-F5344CB8AC3E}">
        <p14:creationId xmlns:p14="http://schemas.microsoft.com/office/powerpoint/2010/main" val="395922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371725"/>
            <a:ext cx="4562475" cy="21145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4892" y="1146769"/>
            <a:ext cx="343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99p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3-10]</a:t>
            </a:r>
          </a:p>
        </p:txBody>
      </p:sp>
    </p:spTree>
    <p:extLst>
      <p:ext uri="{BB962C8B-B14F-4D97-AF65-F5344CB8AC3E}">
        <p14:creationId xmlns:p14="http://schemas.microsoft.com/office/powerpoint/2010/main" val="309671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2852737"/>
            <a:ext cx="3419475" cy="11525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4892" y="1146769"/>
            <a:ext cx="343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99p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3-11]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4260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형식과 순서도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ko-KR" altLang="en-US" dirty="0"/>
              <a:t>교재 </a:t>
            </a:r>
            <a:r>
              <a:rPr lang="en-US" altLang="ko-KR" dirty="0" smtClean="0"/>
              <a:t>100p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3-11]</a:t>
            </a:r>
          </a:p>
          <a:p>
            <a:pPr lvl="1"/>
            <a:r>
              <a:rPr lang="ko-KR" altLang="en-US" dirty="0"/>
              <a:t>교재 </a:t>
            </a:r>
            <a:r>
              <a:rPr lang="en-US" altLang="ko-KR" dirty="0" smtClean="0"/>
              <a:t>101p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3-12]</a:t>
            </a:r>
          </a:p>
          <a:p>
            <a:pPr lvl="1"/>
            <a:r>
              <a:rPr lang="ko-KR" altLang="en-US" dirty="0"/>
              <a:t>교재 </a:t>
            </a:r>
            <a:r>
              <a:rPr lang="en-US" altLang="ko-KR" dirty="0" smtClean="0"/>
              <a:t>102p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3-13]</a:t>
            </a:r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do~while</a:t>
            </a:r>
            <a:r>
              <a:rPr lang="en-US" altLang="ko-KR" dirty="0"/>
              <a:t>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반복문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68" y="3239414"/>
            <a:ext cx="3619500" cy="2238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7" y="1596938"/>
            <a:ext cx="54197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9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do~while</a:t>
            </a:r>
            <a:r>
              <a:rPr lang="en-US" altLang="ko-KR" dirty="0"/>
              <a:t>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857500"/>
            <a:ext cx="2362200" cy="1143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100p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3-11]</a:t>
            </a:r>
          </a:p>
        </p:txBody>
      </p:sp>
    </p:spTree>
    <p:extLst>
      <p:ext uri="{BB962C8B-B14F-4D97-AF65-F5344CB8AC3E}">
        <p14:creationId xmlns:p14="http://schemas.microsoft.com/office/powerpoint/2010/main" val="2256436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do~while</a:t>
            </a:r>
            <a:r>
              <a:rPr lang="en-US" altLang="ko-KR" dirty="0"/>
              <a:t>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2247900"/>
            <a:ext cx="4381500" cy="2362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101p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3-12]</a:t>
            </a:r>
          </a:p>
        </p:txBody>
      </p:sp>
    </p:spTree>
    <p:extLst>
      <p:ext uri="{BB962C8B-B14F-4D97-AF65-F5344CB8AC3E}">
        <p14:creationId xmlns:p14="http://schemas.microsoft.com/office/powerpoint/2010/main" val="127267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제어문의 필요성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01 </a:t>
            </a:r>
            <a:r>
              <a:rPr lang="ko-KR" altLang="en-US"/>
              <a:t>제어문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4" y="1597068"/>
            <a:ext cx="758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8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do~while</a:t>
            </a:r>
            <a:r>
              <a:rPr lang="en-US" altLang="ko-KR" dirty="0"/>
              <a:t>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362200"/>
            <a:ext cx="4610100" cy="2133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102p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3-13]</a:t>
            </a:r>
          </a:p>
        </p:txBody>
      </p:sp>
    </p:spTree>
    <p:extLst>
      <p:ext uri="{BB962C8B-B14F-4D97-AF65-F5344CB8AC3E}">
        <p14:creationId xmlns:p14="http://schemas.microsoft.com/office/powerpoint/2010/main" val="1571950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형식과 순서도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for </a:t>
            </a:r>
            <a:r>
              <a:rPr lang="ko-KR" altLang="en-US" smtClean="0"/>
              <a:t>문</a:t>
            </a:r>
            <a:r>
              <a:rPr lang="en-US" altLang="ko-KR" smtClean="0"/>
              <a:t>(1)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반복문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6" y="1539461"/>
            <a:ext cx="69342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for </a:t>
            </a:r>
            <a:r>
              <a:rPr lang="ko-KR" altLang="en-US" smtClean="0"/>
              <a:t>문 각 부분의 실행 순서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 </a:t>
            </a:r>
            <a:r>
              <a:rPr lang="ko-KR" altLang="en-US"/>
              <a:t>문</a:t>
            </a:r>
            <a:r>
              <a:rPr lang="en-US" altLang="ko-KR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03 </a:t>
            </a:r>
            <a:r>
              <a:rPr lang="ko-KR" altLang="en-US"/>
              <a:t>반복문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6" y="1464110"/>
            <a:ext cx="76676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14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 특별한 형태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ko-KR" altLang="en-US" dirty="0"/>
              <a:t>교재 </a:t>
            </a:r>
            <a:r>
              <a:rPr lang="en-US" altLang="ko-KR" dirty="0" smtClean="0"/>
              <a:t>103p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3-14]</a:t>
            </a:r>
            <a:endParaRPr lang="en-US" altLang="ko-KR" dirty="0"/>
          </a:p>
          <a:p>
            <a:pPr lvl="1"/>
            <a:r>
              <a:rPr lang="ko-KR" altLang="en-US" dirty="0"/>
              <a:t>교재 </a:t>
            </a:r>
            <a:r>
              <a:rPr lang="en-US" altLang="ko-KR" dirty="0" smtClean="0"/>
              <a:t>104p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3-15]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반복문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2" y="1558642"/>
            <a:ext cx="3114675" cy="809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2" y="2646302"/>
            <a:ext cx="4191000" cy="15049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01238" y="1850741"/>
            <a:ext cx="2223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초기식</a:t>
            </a:r>
            <a:r>
              <a:rPr lang="en-US" altLang="ko-KR" sz="12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조건식</a:t>
            </a:r>
            <a:r>
              <a:rPr lang="en-US" altLang="ko-KR" sz="12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증감식 생략</a:t>
            </a:r>
            <a:endParaRPr lang="en-US" altLang="ko-KR" sz="1200" smtClean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→ 무한 반복</a:t>
            </a:r>
            <a:endParaRPr lang="ko-KR" altLang="en-US" sz="120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75768" y="3121778"/>
            <a:ext cx="3075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2</a:t>
            </a:r>
            <a:r>
              <a:rPr lang="ko-KR" altLang="en-US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개 이상의 초기식이나</a:t>
            </a:r>
            <a:r>
              <a:rPr lang="en-US" altLang="ko-KR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증감식</a:t>
            </a:r>
            <a:endParaRPr lang="en-US" altLang="ko-KR" sz="1200" smtClean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2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→ </a:t>
            </a:r>
            <a:r>
              <a:rPr lang="ko-KR" altLang="en-US" sz="120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쉼표로 구분</a:t>
            </a:r>
            <a:endParaRPr lang="ko-KR" altLang="en-US" sz="120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989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3195637"/>
            <a:ext cx="2724150" cy="466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103p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3-14]</a:t>
            </a:r>
          </a:p>
        </p:txBody>
      </p:sp>
    </p:spTree>
    <p:extLst>
      <p:ext uri="{BB962C8B-B14F-4D97-AF65-F5344CB8AC3E}">
        <p14:creationId xmlns:p14="http://schemas.microsoft.com/office/powerpoint/2010/main" val="3064616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2767012"/>
            <a:ext cx="4714875" cy="13239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104p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3-15]</a:t>
            </a:r>
          </a:p>
        </p:txBody>
      </p:sp>
    </p:spTree>
    <p:extLst>
      <p:ext uri="{BB962C8B-B14F-4D97-AF65-F5344CB8AC3E}">
        <p14:creationId xmlns:p14="http://schemas.microsoft.com/office/powerpoint/2010/main" val="3750331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무조건 다른 경로로 이동하거나 </a:t>
            </a:r>
            <a:r>
              <a:rPr lang="ko-KR" altLang="en-US" smtClean="0"/>
              <a:t>반복을 종료할 때 </a:t>
            </a:r>
            <a:r>
              <a:rPr lang="ko-KR" altLang="en-US"/>
              <a:t>주로 </a:t>
            </a:r>
            <a:r>
              <a:rPr lang="ko-KR" altLang="en-US" smtClean="0"/>
              <a:t>사용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break </a:t>
            </a:r>
            <a:r>
              <a:rPr lang="ko-KR" altLang="en-US"/>
              <a:t>문이나 </a:t>
            </a:r>
            <a:r>
              <a:rPr lang="en-US" altLang="ko-KR" smtClean="0"/>
              <a:t>continue </a:t>
            </a:r>
            <a:r>
              <a:rPr lang="ko-KR" altLang="en-US" smtClean="0"/>
              <a:t>문이 있음</a:t>
            </a:r>
            <a:endParaRPr lang="en-US" altLang="ko-KR"/>
          </a:p>
          <a:p>
            <a:endParaRPr lang="en-US" altLang="ko-KR" smtClean="0"/>
          </a:p>
          <a:p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분기문의 개념과 종류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04 </a:t>
            </a:r>
            <a:r>
              <a:rPr lang="ko-KR" altLang="en-US" smtClean="0"/>
              <a:t>분기문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07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레이블 유무에 따른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/>
              <a:t>교재 </a:t>
            </a:r>
            <a:r>
              <a:rPr lang="en-US" altLang="ko-KR" dirty="0" smtClean="0"/>
              <a:t>105p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3-16]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04 </a:t>
            </a:r>
            <a:r>
              <a:rPr lang="ko-KR" altLang="en-US" smtClean="0"/>
              <a:t>분기문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1" y="1583498"/>
            <a:ext cx="68865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4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657475"/>
            <a:ext cx="2819400" cy="15430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105p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3-16]</a:t>
            </a:r>
          </a:p>
        </p:txBody>
      </p:sp>
    </p:spTree>
    <p:extLst>
      <p:ext uri="{BB962C8B-B14F-4D97-AF65-F5344CB8AC3E}">
        <p14:creationId xmlns:p14="http://schemas.microsoft.com/office/powerpoint/2010/main" val="4113421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문의 사용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교재 </a:t>
            </a:r>
            <a:r>
              <a:rPr lang="en-US" altLang="ko-KR" dirty="0" smtClean="0"/>
              <a:t>106p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3-17]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04 </a:t>
            </a:r>
            <a:r>
              <a:rPr lang="ko-KR" altLang="en-US"/>
              <a:t>분기문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9" y="1609725"/>
            <a:ext cx="76200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제어문은</a:t>
            </a:r>
            <a:r>
              <a:rPr lang="ko-KR" altLang="en-US" dirty="0" smtClean="0"/>
              <a:t> </a:t>
            </a:r>
            <a:r>
              <a:rPr lang="ko-KR" altLang="en-US" dirty="0" err="1"/>
              <a:t>실행문의</a:t>
            </a:r>
            <a:r>
              <a:rPr lang="ko-KR" altLang="en-US" dirty="0"/>
              <a:t> 수행 순서를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mtClean="0"/>
              <a:t>제어문 종류에는 조건문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반복문</a:t>
            </a:r>
            <a:r>
              <a:rPr lang="en-US" altLang="ko-KR" smtClean="0"/>
              <a:t>, </a:t>
            </a:r>
            <a:r>
              <a:rPr lang="ko-KR" altLang="en-US" smtClean="0"/>
              <a:t>분기문이 있음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제어문의 개념과 종류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제어문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1" y="1529154"/>
            <a:ext cx="6886575" cy="2371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9149" y="39008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mtClean="0"/>
              <a:t>제어문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927266" y="39008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mtClean="0"/>
              <a:t>조건문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5512811" y="380958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mtClean="0"/>
              <a:t>반복문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0023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871787"/>
            <a:ext cx="2933700" cy="11144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106p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3-17]</a:t>
            </a:r>
          </a:p>
        </p:txBody>
      </p:sp>
    </p:spTree>
    <p:extLst>
      <p:ext uri="{BB962C8B-B14F-4D97-AF65-F5344CB8AC3E}">
        <p14:creationId xmlns:p14="http://schemas.microsoft.com/office/powerpoint/2010/main" val="522890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메서드를</a:t>
            </a:r>
            <a:r>
              <a:rPr lang="ko-KR" altLang="en-US" dirty="0" smtClean="0"/>
              <a:t> 이용하지 않은 예제  </a:t>
            </a:r>
            <a:r>
              <a:rPr lang="en-US" altLang="ko-KR" dirty="0" smtClean="0"/>
              <a:t>: </a:t>
            </a:r>
            <a:r>
              <a:rPr lang="ko-KR" altLang="en-US" dirty="0"/>
              <a:t>교재 </a:t>
            </a:r>
            <a:r>
              <a:rPr lang="en-US" altLang="ko-KR" dirty="0" smtClean="0"/>
              <a:t>107p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3-18]</a:t>
            </a:r>
            <a:endParaRPr lang="en-US" altLang="ko-KR" dirty="0"/>
          </a:p>
          <a:p>
            <a:pPr lvl="1"/>
            <a:r>
              <a:rPr lang="ko-KR" altLang="en-US" dirty="0" err="1" smtClean="0"/>
              <a:t>메서드를</a:t>
            </a:r>
            <a:r>
              <a:rPr lang="ko-KR" altLang="en-US" dirty="0" smtClean="0"/>
              <a:t> 이용한 예제 </a:t>
            </a:r>
            <a:r>
              <a:rPr lang="en-US" altLang="ko-KR" dirty="0" smtClean="0"/>
              <a:t>: </a:t>
            </a:r>
            <a:r>
              <a:rPr lang="ko-KR" altLang="en-US" dirty="0"/>
              <a:t>교재 </a:t>
            </a:r>
            <a:r>
              <a:rPr lang="en-US" altLang="ko-KR" dirty="0" smtClean="0"/>
              <a:t>108p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3-19]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메서드를 </a:t>
            </a:r>
            <a:r>
              <a:rPr lang="ko-KR" altLang="en-US" dirty="0" smtClean="0"/>
              <a:t>이용하면 얻을 수 있는 </a:t>
            </a:r>
            <a:r>
              <a:rPr lang="ko-KR" altLang="en-US" dirty="0"/>
              <a:t>장점</a:t>
            </a:r>
          </a:p>
          <a:p>
            <a:pPr lvl="1"/>
            <a:r>
              <a:rPr lang="ko-KR" altLang="en-US" dirty="0"/>
              <a:t>중복 코드를 줄이고 </a:t>
            </a:r>
            <a:r>
              <a:rPr lang="ko-KR" altLang="en-US" dirty="0" smtClean="0"/>
              <a:t>코드 재사용이 가능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r>
              <a:rPr lang="ko-KR" altLang="en-US" dirty="0"/>
              <a:t>코드를 모듈화해 </a:t>
            </a:r>
            <a:r>
              <a:rPr lang="ko-KR" altLang="en-US" dirty="0" err="1"/>
              <a:t>가독성을</a:t>
            </a:r>
            <a:r>
              <a:rPr lang="ko-KR" altLang="en-US" dirty="0"/>
              <a:t> 높이므로 프로그램의 </a:t>
            </a:r>
            <a:r>
              <a:rPr lang="ko-KR" altLang="en-US" dirty="0" smtClean="0"/>
              <a:t>품질 향상</a:t>
            </a:r>
            <a:endParaRPr lang="ko-KR" altLang="en-US" dirty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메서드의</a:t>
            </a:r>
            <a:r>
              <a:rPr lang="ko-KR" altLang="en-US" dirty="0" smtClean="0"/>
              <a:t> 필요성과 장점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05 </a:t>
            </a:r>
            <a:r>
              <a:rPr lang="ko-KR" altLang="en-US" smtClean="0"/>
              <a:t>메서드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638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메서드의</a:t>
            </a:r>
            <a:r>
              <a:rPr lang="ko-KR" altLang="en-US" dirty="0"/>
              <a:t> 필요성과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1933575"/>
            <a:ext cx="4238625" cy="29908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107p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3-18]</a:t>
            </a:r>
          </a:p>
        </p:txBody>
      </p:sp>
    </p:spTree>
    <p:extLst>
      <p:ext uri="{BB962C8B-B14F-4D97-AF65-F5344CB8AC3E}">
        <p14:creationId xmlns:p14="http://schemas.microsoft.com/office/powerpoint/2010/main" val="259126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메서드의</a:t>
            </a:r>
            <a:r>
              <a:rPr lang="ko-KR" altLang="en-US" dirty="0"/>
              <a:t> 필요성과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043112"/>
            <a:ext cx="5676900" cy="27717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108p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3-19]</a:t>
            </a:r>
          </a:p>
        </p:txBody>
      </p:sp>
    </p:spTree>
    <p:extLst>
      <p:ext uri="{BB962C8B-B14F-4D97-AF65-F5344CB8AC3E}">
        <p14:creationId xmlns:p14="http://schemas.microsoft.com/office/powerpoint/2010/main" val="1900207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메서드의 구조</a:t>
            </a:r>
            <a:r>
              <a:rPr lang="en-US" altLang="ko-KR" smtClean="0"/>
              <a:t>(1)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메서드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9" y="1471286"/>
            <a:ext cx="6181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38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메서드의 구조</a:t>
            </a:r>
            <a:r>
              <a:rPr lang="en-US" altLang="ko-KR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메서드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45" y="1052736"/>
            <a:ext cx="6467475" cy="742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5" y="1652424"/>
            <a:ext cx="68865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호출하면 </a:t>
            </a:r>
            <a:r>
              <a:rPr lang="ko-KR" altLang="en-US"/>
              <a:t>제어가 호출된 메서드</a:t>
            </a:r>
            <a:r>
              <a:rPr lang="en-US" altLang="ko-KR"/>
              <a:t>(callee)</a:t>
            </a:r>
            <a:r>
              <a:rPr lang="ko-KR" altLang="en-US"/>
              <a:t>로 넘어갔다가 호출된 메서드의 실행을 마친 후 호출한 메서드</a:t>
            </a:r>
            <a:r>
              <a:rPr lang="en-US" altLang="ko-KR"/>
              <a:t>(caller)</a:t>
            </a:r>
            <a:r>
              <a:rPr lang="ko-KR" altLang="en-US"/>
              <a:t>로 다시 돌아온다</a:t>
            </a:r>
            <a:r>
              <a:rPr lang="en-US" altLang="ko-KR"/>
              <a:t>. </a:t>
            </a:r>
            <a:endParaRPr lang="en-US" altLang="ko-KR" smtClean="0"/>
          </a:p>
          <a:p>
            <a:r>
              <a:rPr lang="ko-KR" altLang="en-US" smtClean="0"/>
              <a:t>단</a:t>
            </a:r>
            <a:r>
              <a:rPr lang="en-US" altLang="ko-KR"/>
              <a:t>, return </a:t>
            </a:r>
            <a:r>
              <a:rPr lang="ko-KR" altLang="en-US"/>
              <a:t>문을 사용하면 다음과 같이 메서드의 실행 도중에도 호출한 메서드로 제어를 넘길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메서드의 호출과 반환</a:t>
            </a:r>
            <a:r>
              <a:rPr lang="en-US" altLang="ko-KR" smtClean="0"/>
              <a:t>(1)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메서드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25" y="2592770"/>
            <a:ext cx="6629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33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메서드</a:t>
            </a:r>
            <a:r>
              <a:rPr lang="ko-KR" altLang="en-US" dirty="0" smtClean="0"/>
              <a:t> 간의 제어 이동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/>
              <a:t>교재 </a:t>
            </a:r>
            <a:r>
              <a:rPr lang="en-US" altLang="ko-KR" dirty="0" smtClean="0"/>
              <a:t>111p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3-20]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메서드의</a:t>
            </a:r>
            <a:r>
              <a:rPr lang="ko-KR" altLang="en-US" dirty="0" smtClean="0"/>
              <a:t> 호출과 반환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메서드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2" y="1568590"/>
            <a:ext cx="75819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3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메서드의</a:t>
            </a:r>
            <a:r>
              <a:rPr lang="ko-KR" altLang="en-US" dirty="0"/>
              <a:t> 호출과 반환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2147887"/>
            <a:ext cx="4895850" cy="25622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111p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3-20]</a:t>
            </a:r>
          </a:p>
        </p:txBody>
      </p:sp>
    </p:spTree>
    <p:extLst>
      <p:ext uri="{BB962C8B-B14F-4D97-AF65-F5344CB8AC3E}">
        <p14:creationId xmlns:p14="http://schemas.microsoft.com/office/powerpoint/2010/main" val="1394724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메서드의 매개변수와 값 전달</a:t>
            </a:r>
            <a:r>
              <a:rPr lang="en-US" altLang="ko-KR" smtClean="0"/>
              <a:t>(1)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메서드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4" y="1063702"/>
            <a:ext cx="76104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</a:t>
            </a:r>
            <a:r>
              <a:rPr lang="ko-KR" altLang="en-US" err="1"/>
              <a:t>실행문을</a:t>
            </a:r>
            <a:r>
              <a:rPr lang="ko-KR" altLang="en-US"/>
              <a:t> </a:t>
            </a:r>
            <a:r>
              <a:rPr lang="ko-KR" altLang="en-US" smtClean="0"/>
              <a:t>선택할 </a:t>
            </a:r>
            <a:r>
              <a:rPr lang="ko-KR" altLang="en-US" dirty="0"/>
              <a:t>때 사용</a:t>
            </a:r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조건문의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조건문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8" y="1724547"/>
            <a:ext cx="57816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20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 </a:t>
            </a:r>
            <a:r>
              <a:rPr lang="ko-KR" altLang="en-US" dirty="0" smtClean="0"/>
              <a:t>전달 예제 </a:t>
            </a:r>
            <a:r>
              <a:rPr lang="en-US" altLang="ko-KR" dirty="0" smtClean="0"/>
              <a:t>: </a:t>
            </a:r>
            <a:r>
              <a:rPr lang="ko-KR" altLang="en-US" dirty="0"/>
              <a:t>교재 </a:t>
            </a:r>
            <a:r>
              <a:rPr lang="en-US" altLang="ko-KR" dirty="0" smtClean="0"/>
              <a:t>113p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3-22]</a:t>
            </a:r>
          </a:p>
          <a:p>
            <a:endParaRPr lang="en-US" altLang="ko-KR" dirty="0" smtClean="0"/>
          </a:p>
          <a:p>
            <a:r>
              <a:rPr lang="ko-KR" altLang="en-US" dirty="0" err="1"/>
              <a:t>메서드</a:t>
            </a:r>
            <a:r>
              <a:rPr lang="ko-KR" altLang="en-US" dirty="0"/>
              <a:t> 호출에서 값 전달의 의미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메서드의</a:t>
            </a:r>
            <a:r>
              <a:rPr lang="ko-KR" altLang="en-US" dirty="0"/>
              <a:t> 매개변수와 값 전달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메서드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0" y="2502711"/>
            <a:ext cx="65532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57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메서드의</a:t>
            </a:r>
            <a:r>
              <a:rPr lang="ko-KR" altLang="en-US" dirty="0"/>
              <a:t> 매개변수와 값 전달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2152650"/>
            <a:ext cx="6143625" cy="2552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113p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3-22]</a:t>
            </a:r>
          </a:p>
        </p:txBody>
      </p:sp>
    </p:spTree>
    <p:extLst>
      <p:ext uri="{BB962C8B-B14F-4D97-AF65-F5344CB8AC3E}">
        <p14:creationId xmlns:p14="http://schemas.microsoft.com/office/powerpoint/2010/main" val="1693679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시그너처</a:t>
            </a:r>
            <a:r>
              <a:rPr lang="en-US" altLang="ko-KR" dirty="0"/>
              <a:t>(Method Signature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ko-KR" altLang="en-US" dirty="0"/>
              <a:t>이름과 매개변수의 개수</a:t>
            </a:r>
            <a:r>
              <a:rPr lang="en-US" altLang="ko-KR" dirty="0"/>
              <a:t>, </a:t>
            </a:r>
            <a:r>
              <a:rPr lang="ko-KR" altLang="en-US" dirty="0"/>
              <a:t>데이터 타입</a:t>
            </a:r>
            <a:r>
              <a:rPr lang="en-US" altLang="ko-KR" dirty="0"/>
              <a:t>, </a:t>
            </a:r>
            <a:r>
              <a:rPr lang="ko-KR" altLang="en-US" dirty="0"/>
              <a:t>순서를 의미</a:t>
            </a:r>
          </a:p>
          <a:p>
            <a:r>
              <a:rPr lang="ko-KR" altLang="en-US" dirty="0" err="1" smtClean="0"/>
              <a:t>메서드</a:t>
            </a:r>
            <a:r>
              <a:rPr lang="ko-KR" altLang="en-US" dirty="0" smtClean="0"/>
              <a:t> 오버로딩</a:t>
            </a:r>
            <a:r>
              <a:rPr lang="en-US" altLang="ko-KR" dirty="0"/>
              <a:t>(Method Overloading)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ko-KR" altLang="en-US" dirty="0"/>
              <a:t>이름은 같지만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ko-KR" altLang="en-US" dirty="0" err="1"/>
              <a:t>시그니처가</a:t>
            </a:r>
            <a:r>
              <a:rPr lang="ko-KR" altLang="en-US" dirty="0"/>
              <a:t> 다른 </a:t>
            </a:r>
            <a:r>
              <a:rPr lang="ko-KR" altLang="en-US" dirty="0" err="1"/>
              <a:t>메서드를</a:t>
            </a:r>
            <a:r>
              <a:rPr lang="ko-KR" altLang="en-US" dirty="0"/>
              <a:t> 정의하는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/>
              <a:t>교재 </a:t>
            </a:r>
            <a:r>
              <a:rPr lang="en-US" altLang="ko-KR" dirty="0" smtClean="0"/>
              <a:t>114p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 smtClean="0"/>
              <a:t>3-23]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메서드 오버로딩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05 </a:t>
            </a:r>
            <a:r>
              <a:rPr lang="ko-KR" altLang="en-US"/>
              <a:t>메서드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132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45796"/>
            <a:ext cx="7400925" cy="4629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892" y="1146769"/>
            <a:ext cx="3583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예제 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  <a:r>
              <a:rPr lang="ko-KR" altLang="en-US" sz="2000" b="1" dirty="0" smtClean="0">
                <a:latin typeface="+mj-ea"/>
                <a:ea typeface="+mj-ea"/>
              </a:rPr>
              <a:t>교재 </a:t>
            </a:r>
            <a:r>
              <a:rPr lang="en-US" altLang="ko-KR" sz="2000" b="1" dirty="0">
                <a:latin typeface="+mj-ea"/>
                <a:ea typeface="+mj-ea"/>
              </a:rPr>
              <a:t>114p [</a:t>
            </a:r>
            <a:r>
              <a:rPr lang="ko-KR" altLang="en-US" sz="2000" b="1" dirty="0">
                <a:latin typeface="+mj-ea"/>
                <a:ea typeface="+mj-ea"/>
              </a:rPr>
              <a:t>예제 </a:t>
            </a:r>
            <a:r>
              <a:rPr lang="en-US" altLang="ko-KR" sz="2000" b="1" dirty="0">
                <a:latin typeface="+mj-ea"/>
                <a:ea typeface="+mj-ea"/>
              </a:rPr>
              <a:t>3-23]</a:t>
            </a:r>
          </a:p>
        </p:txBody>
      </p:sp>
    </p:spTree>
    <p:extLst>
      <p:ext uri="{BB962C8B-B14F-4D97-AF65-F5344CB8AC3E}">
        <p14:creationId xmlns:p14="http://schemas.microsoft.com/office/powerpoint/2010/main" val="484783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도전 과제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5" y="774701"/>
            <a:ext cx="83153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도전 과제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43" y="931838"/>
            <a:ext cx="6345100" cy="52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도전 과제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128"/>
            <a:ext cx="9144000" cy="39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도전 과제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91" y="996348"/>
            <a:ext cx="8191500" cy="923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7" y="2141920"/>
            <a:ext cx="6400800" cy="437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도전 과제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90" y="1926782"/>
            <a:ext cx="4907565" cy="4630274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490362" y="950720"/>
            <a:ext cx="8163275" cy="180565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/>
              <a:t>03- </a:t>
            </a:r>
            <a:r>
              <a:rPr lang="ko-KR" altLang="en-US" sz="1600" dirty="0" err="1" smtClean="0"/>
              <a:t>팩토리얼</a:t>
            </a:r>
            <a:r>
              <a:rPr lang="ko-KR" altLang="en-US" sz="1600" dirty="0" smtClean="0"/>
              <a:t> 값뿐만 아니라 구간 </a:t>
            </a:r>
            <a:r>
              <a:rPr lang="ko-KR" altLang="en-US" sz="1600" dirty="0" err="1" smtClean="0"/>
              <a:t>팩토리얼</a:t>
            </a:r>
            <a:r>
              <a:rPr lang="ko-KR" altLang="en-US" sz="1600" dirty="0" smtClean="0"/>
              <a:t> 값을 계산하는 </a:t>
            </a:r>
            <a:r>
              <a:rPr lang="ko-KR" altLang="en-US" sz="1600" dirty="0" err="1" smtClean="0"/>
              <a:t>메서드를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오버로딩해</a:t>
            </a:r>
            <a:r>
              <a:rPr lang="ko-KR" altLang="en-US" sz="1600" dirty="0" smtClean="0"/>
              <a:t> 보자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이번에는 편의상 키보드로 </a:t>
            </a:r>
            <a:r>
              <a:rPr lang="ko-KR" altLang="en-US" sz="1600" dirty="0" err="1" smtClean="0"/>
              <a:t>팩토리얼</a:t>
            </a:r>
            <a:r>
              <a:rPr lang="ko-KR" altLang="en-US" sz="1600" dirty="0" smtClean="0"/>
              <a:t> 인수 값을 받지 말고 테스트 프로그램에서 그냥 인수 값을 제공한다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여기서 구간 </a:t>
            </a:r>
            <a:r>
              <a:rPr lang="ko-KR" altLang="en-US" sz="1600" dirty="0" err="1" smtClean="0"/>
              <a:t>팩토리얼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factorial(3, 5)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3 * 4 * 5</a:t>
            </a:r>
            <a:r>
              <a:rPr lang="ko-KR" altLang="en-US" sz="1600" dirty="0" smtClean="0"/>
              <a:t>의 값을 의미한다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579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연습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01- switch </a:t>
            </a:r>
            <a:r>
              <a:rPr lang="ko-KR" altLang="en-US" sz="2400" dirty="0" smtClean="0"/>
              <a:t>문의 </a:t>
            </a:r>
            <a:r>
              <a:rPr lang="en-US" altLang="ko-KR" sz="2400" dirty="0" smtClean="0"/>
              <a:t>default </a:t>
            </a:r>
            <a:r>
              <a:rPr lang="ko-KR" altLang="en-US" sz="2400" dirty="0" smtClean="0"/>
              <a:t>레이블은 선택사항이다</a:t>
            </a:r>
            <a:r>
              <a:rPr lang="en-US" altLang="ko-KR" sz="2400" dirty="0" smtClean="0"/>
              <a:t>. (O, X)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02- </a:t>
            </a:r>
            <a:r>
              <a:rPr lang="ko-KR" altLang="en-US" sz="2400" dirty="0" err="1" smtClean="0"/>
              <a:t>메시드의</a:t>
            </a:r>
            <a:r>
              <a:rPr lang="ko-KR" altLang="en-US" sz="2400" dirty="0" smtClean="0"/>
              <a:t> 반환 값이 없을 때는 반환 타입을 명시하지 않아도 된다</a:t>
            </a:r>
            <a:r>
              <a:rPr lang="en-US" altLang="ko-KR" sz="2400" dirty="0" smtClean="0"/>
              <a:t>. </a:t>
            </a:r>
            <a:r>
              <a:rPr lang="en-US" altLang="ko-KR" sz="2400" dirty="0"/>
              <a:t>(O, X</a:t>
            </a:r>
            <a:r>
              <a:rPr lang="en-US" altLang="ko-KR" sz="2400" dirty="0" smtClean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03- </a:t>
            </a:r>
            <a:r>
              <a:rPr lang="ko-KR" altLang="en-US" sz="2400" dirty="0" smtClean="0"/>
              <a:t>클래스 내부에 이름과 매개변수가 동일하지만 반환 타입이 다른 </a:t>
            </a:r>
            <a:r>
              <a:rPr lang="ko-KR" altLang="en-US" sz="2400" dirty="0" err="1" smtClean="0"/>
              <a:t>메서드를</a:t>
            </a:r>
            <a:r>
              <a:rPr lang="ko-KR" altLang="en-US" sz="2400" dirty="0" smtClean="0"/>
              <a:t> 여러 개 정의할 수 있다</a:t>
            </a:r>
            <a:r>
              <a:rPr lang="en-US" altLang="ko-KR" sz="2400" dirty="0" smtClean="0"/>
              <a:t>. </a:t>
            </a:r>
            <a:r>
              <a:rPr lang="en-US" altLang="ko-KR" sz="2400" dirty="0"/>
              <a:t>(O, X)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04- __________ </a:t>
            </a:r>
            <a:r>
              <a:rPr lang="ko-KR" altLang="en-US" sz="2400" dirty="0" smtClean="0"/>
              <a:t>문은 호출된 </a:t>
            </a:r>
            <a:r>
              <a:rPr lang="ko-KR" altLang="en-US" sz="2400" dirty="0" err="1" smtClean="0"/>
              <a:t>메서드에서</a:t>
            </a:r>
            <a:r>
              <a:rPr lang="ko-KR" altLang="en-US" sz="2400" dirty="0" smtClean="0"/>
              <a:t> 호출한 </a:t>
            </a:r>
            <a:r>
              <a:rPr lang="ko-KR" altLang="en-US" sz="2400" dirty="0" err="1" smtClean="0"/>
              <a:t>메서드로</a:t>
            </a:r>
            <a:r>
              <a:rPr lang="ko-KR" altLang="en-US" sz="2400" dirty="0" smtClean="0"/>
              <a:t> 복귀하는 데 사용한다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776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형식과 순서도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/>
              <a:t>교재 </a:t>
            </a:r>
            <a:r>
              <a:rPr lang="en-US" altLang="ko-KR" dirty="0"/>
              <a:t>86p [</a:t>
            </a:r>
            <a:r>
              <a:rPr lang="ko-KR" altLang="en-US" dirty="0"/>
              <a:t>예제 </a:t>
            </a:r>
            <a:r>
              <a:rPr lang="en-US" altLang="ko-KR" dirty="0"/>
              <a:t>3-1]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93" y="1426034"/>
            <a:ext cx="3800475" cy="2133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단순 </a:t>
            </a:r>
            <a:r>
              <a:rPr lang="en-US" altLang="ko-KR" dirty="0"/>
              <a:t>if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조건문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547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연습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05- </a:t>
            </a:r>
            <a:r>
              <a:rPr lang="ko-KR" altLang="en-US" sz="2400" dirty="0" smtClean="0"/>
              <a:t>다음 코드에서 오류를 찾아 수정하시오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01" y="2061135"/>
            <a:ext cx="7819637" cy="30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연습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06- </a:t>
            </a:r>
            <a:r>
              <a:rPr lang="ko-KR" altLang="en-US" sz="2400" dirty="0" smtClean="0"/>
              <a:t>다음 코드의 실행 결과는</a:t>
            </a:r>
            <a:r>
              <a:rPr lang="en-US" altLang="ko-KR" sz="2400" dirty="0" smtClean="0"/>
              <a:t>?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2573827"/>
            <a:ext cx="7708739" cy="1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연습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07- switch </a:t>
            </a:r>
            <a:r>
              <a:rPr lang="ko-KR" altLang="en-US" sz="2400" dirty="0" smtClean="0"/>
              <a:t>문을 수행한 후 </a:t>
            </a:r>
            <a:r>
              <a:rPr lang="en-US" altLang="ko-KR" sz="2400" dirty="0" smtClean="0"/>
              <a:t>b </a:t>
            </a:r>
            <a:r>
              <a:rPr lang="ko-KR" altLang="en-US" sz="2400" dirty="0" smtClean="0"/>
              <a:t>값은</a:t>
            </a:r>
            <a:r>
              <a:rPr lang="en-US" altLang="ko-KR" sz="2400" dirty="0" smtClean="0"/>
              <a:t>?</a:t>
            </a: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74" y="2392694"/>
            <a:ext cx="7639291" cy="17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연습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08- </a:t>
            </a:r>
            <a:r>
              <a:rPr lang="ko-KR" altLang="en-US" sz="2400" dirty="0" smtClean="0"/>
              <a:t>두 실행문의 결과가 같은지 </a:t>
            </a:r>
            <a:r>
              <a:rPr lang="en-US" altLang="ko-KR" sz="2400" dirty="0" smtClean="0"/>
              <a:t>O, X</a:t>
            </a:r>
            <a:r>
              <a:rPr lang="ko-KR" altLang="en-US" sz="2400" dirty="0" smtClean="0"/>
              <a:t>로 답하시오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" y="2163685"/>
            <a:ext cx="7986532" cy="18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연습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09- </a:t>
            </a:r>
            <a:r>
              <a:rPr lang="ko-KR" altLang="en-US" sz="2400" dirty="0" err="1" smtClean="0"/>
              <a:t>반복문을</a:t>
            </a:r>
            <a:r>
              <a:rPr lang="ko-KR" altLang="en-US" sz="2400" dirty="0" smtClean="0"/>
              <a:t> 실행했을 때 </a:t>
            </a:r>
            <a:r>
              <a:rPr lang="en-US" altLang="ko-KR" sz="2400" dirty="0" smtClean="0"/>
              <a:t>sum </a:t>
            </a:r>
            <a:r>
              <a:rPr lang="ko-KR" altLang="en-US" sz="2400" dirty="0" smtClean="0"/>
              <a:t>값은</a:t>
            </a:r>
            <a:r>
              <a:rPr lang="en-US" altLang="ko-KR" sz="2400" dirty="0" smtClean="0"/>
              <a:t>?</a:t>
            </a: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09" y="2040646"/>
            <a:ext cx="4088758" cy="27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8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연습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10- </a:t>
            </a:r>
            <a:r>
              <a:rPr lang="ko-KR" altLang="en-US" sz="2400" dirty="0" smtClean="0"/>
              <a:t>다음 코드의 실행 결과는</a:t>
            </a:r>
            <a:r>
              <a:rPr lang="en-US" altLang="ko-KR" sz="2400" dirty="0" smtClean="0"/>
              <a:t>?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2" y="1987536"/>
            <a:ext cx="4465943" cy="33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smtClean="0"/>
              <a:t>01- </a:t>
            </a:r>
            <a:r>
              <a:rPr lang="ko-KR" altLang="en-US" sz="2800" dirty="0" smtClean="0"/>
              <a:t>키보드로 입력한 정수가 </a:t>
            </a:r>
            <a:r>
              <a:rPr lang="en-US" altLang="ko-KR" sz="2800" dirty="0" smtClean="0"/>
              <a:t>19 </a:t>
            </a:r>
            <a:r>
              <a:rPr lang="ko-KR" altLang="en-US" sz="2800" dirty="0" smtClean="0"/>
              <a:t>이상이면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성년</a:t>
            </a:r>
            <a:r>
              <a:rPr lang="en-US" altLang="ko-KR" sz="2800" dirty="0" smtClean="0"/>
              <a:t>‘, </a:t>
            </a:r>
            <a:r>
              <a:rPr lang="ko-KR" altLang="en-US" sz="2800" dirty="0" smtClean="0"/>
              <a:t>아니면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미성년</a:t>
            </a:r>
            <a:r>
              <a:rPr lang="en-US" altLang="ko-KR" sz="2800" dirty="0" smtClean="0"/>
              <a:t>＇</a:t>
            </a:r>
            <a:r>
              <a:rPr lang="ko-KR" altLang="en-US" sz="2800" dirty="0" smtClean="0"/>
              <a:t>을 출력하는 프로그램을 </a:t>
            </a:r>
            <a:r>
              <a:rPr lang="en-US" altLang="ko-KR" sz="2800" dirty="0" err="1" smtClean="0"/>
              <a:t>if~else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문을 사용해 작성하시오</a:t>
            </a:r>
            <a:r>
              <a:rPr lang="en-US" altLang="ko-KR" sz="2800" dirty="0" smtClean="0"/>
              <a:t>.</a:t>
            </a:r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 smtClean="0"/>
              <a:t>02- </a:t>
            </a:r>
            <a:r>
              <a:rPr lang="ko-KR" altLang="en-US" sz="2800" dirty="0" smtClean="0"/>
              <a:t>키보드로 등수를 </a:t>
            </a:r>
            <a:r>
              <a:rPr lang="ko-KR" altLang="en-US" sz="2800" dirty="0" err="1" smtClean="0"/>
              <a:t>입력받아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등이면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아주 잘했습니다</a:t>
            </a:r>
            <a:r>
              <a:rPr lang="en-US" altLang="ko-KR" sz="2800" dirty="0" smtClean="0"/>
              <a:t>.’, 2~3</a:t>
            </a:r>
            <a:r>
              <a:rPr lang="ko-KR" altLang="en-US" sz="2800" dirty="0" smtClean="0"/>
              <a:t>등이면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잘했습니다</a:t>
            </a:r>
            <a:r>
              <a:rPr lang="en-US" altLang="ko-KR" sz="2800" dirty="0" smtClean="0"/>
              <a:t>.’, 4~6</a:t>
            </a:r>
            <a:r>
              <a:rPr lang="ko-KR" altLang="en-US" sz="2800" dirty="0" smtClean="0"/>
              <a:t>등이면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보통입니다</a:t>
            </a:r>
            <a:r>
              <a:rPr lang="en-US" altLang="ko-KR" sz="2800" dirty="0" smtClean="0"/>
              <a:t>.’, </a:t>
            </a:r>
            <a:r>
              <a:rPr lang="ko-KR" altLang="en-US" sz="2800" dirty="0" smtClean="0"/>
              <a:t>그 외 등수이면 </a:t>
            </a:r>
            <a:r>
              <a:rPr lang="en-US" altLang="ko-KR" sz="2800" dirty="0" smtClean="0"/>
              <a:t>‘</a:t>
            </a:r>
            <a:r>
              <a:rPr lang="ko-KR" altLang="en-US" sz="2800" dirty="0" smtClean="0"/>
              <a:t>노력해야겠습니다</a:t>
            </a:r>
            <a:r>
              <a:rPr lang="en-US" altLang="ko-KR" sz="2800" dirty="0" smtClean="0"/>
              <a:t>.’</a:t>
            </a:r>
            <a:r>
              <a:rPr lang="ko-KR" altLang="en-US" sz="2800" dirty="0" smtClean="0"/>
              <a:t>고 출력하는 프로그램을 </a:t>
            </a:r>
            <a:r>
              <a:rPr lang="en-US" altLang="ko-KR" sz="2800" dirty="0" smtClean="0"/>
              <a:t>switch </a:t>
            </a:r>
            <a:r>
              <a:rPr lang="ko-KR" altLang="en-US" sz="2800" dirty="0" smtClean="0"/>
              <a:t>문을 사용해 작성하시오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7350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smtClean="0"/>
              <a:t>03- </a:t>
            </a:r>
            <a:r>
              <a:rPr lang="ko-KR" altLang="en-US" sz="2800" dirty="0" smtClean="0"/>
              <a:t>키보드로 입력된 양의 정수 중에서 짝수만 덧셈해서 출력하는 코드를 </a:t>
            </a:r>
            <a:r>
              <a:rPr lang="en-US" altLang="ko-KR" sz="2800" dirty="0" err="1" smtClean="0"/>
              <a:t>do~while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문을 사용해 작성하시오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단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입력된 정수가 양수가 아니라면 입력을 종료한다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093327" y="3294557"/>
            <a:ext cx="6933235" cy="2442258"/>
            <a:chOff x="740779" y="3497393"/>
            <a:chExt cx="6933235" cy="2442258"/>
          </a:xfrm>
        </p:grpSpPr>
        <p:sp>
          <p:nvSpPr>
            <p:cNvPr id="7" name="직사각형 6"/>
            <p:cNvSpPr/>
            <p:nvPr/>
          </p:nvSpPr>
          <p:spPr>
            <a:xfrm>
              <a:off x="740779" y="3497393"/>
              <a:ext cx="6933235" cy="219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0779" y="3497393"/>
              <a:ext cx="6933235" cy="244225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40" y="3682669"/>
            <a:ext cx="2631486" cy="13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smtClean="0"/>
              <a:t>04- </a:t>
            </a:r>
            <a:r>
              <a:rPr lang="ko-KR" altLang="en-US" sz="2800" dirty="0" smtClean="0"/>
              <a:t>다음 실행 결과를 출력하는 프로그램을 </a:t>
            </a:r>
            <a:r>
              <a:rPr lang="en-US" altLang="ko-KR" sz="2800" dirty="0" smtClean="0"/>
              <a:t>for </a:t>
            </a:r>
            <a:r>
              <a:rPr lang="ko-KR" altLang="en-US" sz="2800" dirty="0" smtClean="0"/>
              <a:t>문을 사용해 작성하시오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093327" y="3294557"/>
            <a:ext cx="6933235" cy="2442258"/>
            <a:chOff x="740779" y="3497393"/>
            <a:chExt cx="6933235" cy="2442258"/>
          </a:xfrm>
        </p:grpSpPr>
        <p:sp>
          <p:nvSpPr>
            <p:cNvPr id="7" name="직사각형 6"/>
            <p:cNvSpPr/>
            <p:nvPr/>
          </p:nvSpPr>
          <p:spPr>
            <a:xfrm>
              <a:off x="740779" y="3497393"/>
              <a:ext cx="6933235" cy="219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0779" y="3497393"/>
              <a:ext cx="6933235" cy="244225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83" y="3705457"/>
            <a:ext cx="691588" cy="11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smtClean="0"/>
              <a:t>05- </a:t>
            </a:r>
            <a:r>
              <a:rPr lang="ko-KR" altLang="en-US" sz="2800" dirty="0" smtClean="0"/>
              <a:t>각 변의 길이 합이 </a:t>
            </a:r>
            <a:r>
              <a:rPr lang="en-US" altLang="ko-KR" sz="2800" dirty="0" smtClean="0"/>
              <a:t>20 </a:t>
            </a:r>
            <a:r>
              <a:rPr lang="ko-KR" altLang="en-US" sz="2800" dirty="0" smtClean="0"/>
              <a:t>이하이며 각 변의 길이가 정수인 직각 삼각형의 모든 변을 구하시오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093327" y="3294557"/>
            <a:ext cx="6933235" cy="2442258"/>
            <a:chOff x="740779" y="3497393"/>
            <a:chExt cx="6933235" cy="2442258"/>
          </a:xfrm>
        </p:grpSpPr>
        <p:sp>
          <p:nvSpPr>
            <p:cNvPr id="7" name="직사각형 6"/>
            <p:cNvSpPr/>
            <p:nvPr/>
          </p:nvSpPr>
          <p:spPr>
            <a:xfrm>
              <a:off x="740779" y="3497393"/>
              <a:ext cx="6933235" cy="219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0779" y="3497393"/>
              <a:ext cx="6933235" cy="244225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내용 개체 틀 1"/>
          <p:cNvSpPr txBox="1">
            <a:spLocks/>
          </p:cNvSpPr>
          <p:nvPr/>
        </p:nvSpPr>
        <p:spPr>
          <a:xfrm>
            <a:off x="1261640" y="3646024"/>
            <a:ext cx="6551271" cy="18635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/>
              <a:t>피타고라스 정리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(a^2 + b^2 = c^2)</a:t>
            </a:r>
            <a:r>
              <a:rPr lang="ko-KR" altLang="en-US" sz="1600" dirty="0" smtClean="0"/>
              <a:t>를 이용하고 </a:t>
            </a:r>
            <a:r>
              <a:rPr lang="en-US" altLang="ko-KR" sz="1600" dirty="0" smtClean="0"/>
              <a:t>for </a:t>
            </a:r>
            <a:r>
              <a:rPr lang="ko-KR" altLang="en-US" sz="1600" dirty="0" smtClean="0"/>
              <a:t>문을 중첩해서 사용한다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3019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452687"/>
            <a:ext cx="35433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smtClean="0"/>
              <a:t>06- </a:t>
            </a:r>
            <a:r>
              <a:rPr lang="ko-KR" altLang="en-US" sz="2800" dirty="0" smtClean="0"/>
              <a:t>철수와 영희가 가위</a:t>
            </a:r>
            <a:r>
              <a:rPr lang="en-US" altLang="ko-KR" sz="2800" dirty="0" smtClean="0"/>
              <a:t>(s), </a:t>
            </a:r>
            <a:r>
              <a:rPr lang="ko-KR" altLang="en-US" sz="2800" dirty="0" smtClean="0"/>
              <a:t>바위</a:t>
            </a:r>
            <a:r>
              <a:rPr lang="en-US" altLang="ko-KR" sz="2800" dirty="0" smtClean="0"/>
              <a:t>(r), </a:t>
            </a:r>
            <a:r>
              <a:rPr lang="ko-KR" altLang="en-US" sz="2800" dirty="0" smtClean="0"/>
              <a:t>보</a:t>
            </a:r>
            <a:r>
              <a:rPr lang="en-US" altLang="ko-KR" sz="2800" dirty="0" smtClean="0"/>
              <a:t>(p) </a:t>
            </a:r>
            <a:r>
              <a:rPr lang="ko-KR" altLang="en-US" sz="2800" dirty="0" smtClean="0"/>
              <a:t>게임을 한다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다음 실행 결과와 같이 </a:t>
            </a:r>
            <a:r>
              <a:rPr lang="en-US" altLang="ko-KR" sz="2800" dirty="0" smtClean="0"/>
              <a:t>r, p, s </a:t>
            </a:r>
            <a:r>
              <a:rPr lang="ko-KR" altLang="en-US" sz="2800" dirty="0" smtClean="0"/>
              <a:t>중 하나를 입력해 승자 또는 무승부를 출력하는 프로그램을 작성하시오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8" y="2875007"/>
            <a:ext cx="7280476" cy="31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smtClean="0"/>
              <a:t>07- 06</a:t>
            </a:r>
            <a:r>
              <a:rPr lang="ko-KR" altLang="en-US" sz="2800" dirty="0" smtClean="0"/>
              <a:t>에서 프롬프트와 </a:t>
            </a:r>
            <a:r>
              <a:rPr lang="en-US" altLang="ko-KR" sz="2800" dirty="0" smtClean="0"/>
              <a:t>r, p, s</a:t>
            </a:r>
            <a:r>
              <a:rPr lang="ko-KR" altLang="en-US" sz="2800" dirty="0" smtClean="0"/>
              <a:t>를 입력하는 부분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입력된 데이터에 따라 승자를 출력하는 부분을 각각 </a:t>
            </a:r>
            <a:r>
              <a:rPr lang="ko-KR" altLang="en-US" sz="2800" dirty="0" err="1" smtClean="0"/>
              <a:t>메서드로</a:t>
            </a:r>
            <a:r>
              <a:rPr lang="ko-KR" altLang="en-US" sz="2800" dirty="0" smtClean="0"/>
              <a:t> 작성하시오</a:t>
            </a:r>
            <a:r>
              <a:rPr lang="en-US" altLang="ko-KR" sz="2800" dirty="0" smtClean="0"/>
              <a:t>. main() </a:t>
            </a:r>
            <a:r>
              <a:rPr lang="ko-KR" altLang="en-US" sz="2800" dirty="0" err="1" smtClean="0"/>
              <a:t>메서드는</a:t>
            </a:r>
            <a:r>
              <a:rPr lang="ko-KR" altLang="en-US" sz="2800" dirty="0" smtClean="0"/>
              <a:t> 다음과 같다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248" y="2980629"/>
            <a:ext cx="5660020" cy="22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5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smtClean="0"/>
              <a:t>08- 05</a:t>
            </a:r>
            <a:r>
              <a:rPr lang="ko-KR" altLang="en-US" sz="2800" dirty="0" smtClean="0"/>
              <a:t>에서 행마다 출력하는 별표 개수를 다르게 하는 부분을 </a:t>
            </a:r>
            <a:r>
              <a:rPr lang="en-US" altLang="ko-KR" sz="2800" dirty="0" err="1" smtClean="0"/>
              <a:t>printStar</a:t>
            </a:r>
            <a:r>
              <a:rPr lang="en-US" altLang="ko-KR" sz="2800" dirty="0" smtClean="0"/>
              <a:t>() </a:t>
            </a:r>
            <a:r>
              <a:rPr lang="ko-KR" altLang="en-US" sz="2800" dirty="0" err="1" smtClean="0"/>
              <a:t>메서드로</a:t>
            </a:r>
            <a:r>
              <a:rPr lang="ko-KR" altLang="en-US" sz="2800" dirty="0" smtClean="0"/>
              <a:t> 작성하시오</a:t>
            </a:r>
            <a:r>
              <a:rPr lang="en-US" altLang="ko-KR" sz="2800" dirty="0" smtClean="0"/>
              <a:t>. main() </a:t>
            </a:r>
            <a:r>
              <a:rPr lang="ko-KR" altLang="en-US" sz="2800" dirty="0" err="1" smtClean="0"/>
              <a:t>메서드는</a:t>
            </a:r>
            <a:r>
              <a:rPr lang="ko-KR" altLang="en-US" sz="2800" dirty="0" smtClean="0"/>
              <a:t> 다음과 같다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67" y="2918791"/>
            <a:ext cx="5335929" cy="28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smtClean="0"/>
              <a:t>09- </a:t>
            </a:r>
            <a:r>
              <a:rPr lang="ko-KR" altLang="en-US" sz="2800" dirty="0" smtClean="0"/>
              <a:t>다음은 </a:t>
            </a:r>
            <a:r>
              <a:rPr lang="en-US" altLang="ko-KR" sz="2800" dirty="0" smtClean="0"/>
              <a:t>foo() </a:t>
            </a:r>
            <a:r>
              <a:rPr lang="ko-KR" altLang="en-US" sz="2800" dirty="0" err="1" smtClean="0"/>
              <a:t>메서드가</a:t>
            </a:r>
            <a:r>
              <a:rPr lang="ko-KR" altLang="en-US" sz="2800" dirty="0" smtClean="0"/>
              <a:t> 빠진 프로그램 일부와 실행 결과이다</a:t>
            </a:r>
            <a:r>
              <a:rPr lang="en-US" altLang="ko-KR" sz="2800" dirty="0" smtClean="0"/>
              <a:t>. foo() </a:t>
            </a:r>
            <a:r>
              <a:rPr lang="ko-KR" altLang="en-US" sz="2800" dirty="0" err="1" smtClean="0"/>
              <a:t>메서드를</a:t>
            </a:r>
            <a:r>
              <a:rPr lang="ko-KR" altLang="en-US" sz="2800" dirty="0" smtClean="0"/>
              <a:t> 완성하시오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43" y="2243539"/>
            <a:ext cx="4861367" cy="202590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053296" y="4826642"/>
            <a:ext cx="6915393" cy="1554685"/>
            <a:chOff x="740779" y="3497393"/>
            <a:chExt cx="6933235" cy="2442258"/>
          </a:xfrm>
        </p:grpSpPr>
        <p:sp>
          <p:nvSpPr>
            <p:cNvPr id="7" name="직사각형 6"/>
            <p:cNvSpPr/>
            <p:nvPr/>
          </p:nvSpPr>
          <p:spPr>
            <a:xfrm>
              <a:off x="740779" y="3497393"/>
              <a:ext cx="6933235" cy="219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0779" y="3497393"/>
              <a:ext cx="6933235" cy="244225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18" y="5074756"/>
            <a:ext cx="1261086" cy="7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문제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1520" y="1052736"/>
            <a:ext cx="8640000" cy="5328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smtClean="0"/>
              <a:t>10- </a:t>
            </a:r>
            <a:r>
              <a:rPr lang="ko-KR" altLang="en-US" sz="2800" dirty="0" smtClean="0"/>
              <a:t>다음은 주어진 정수가 소수</a:t>
            </a:r>
            <a:r>
              <a:rPr lang="en-US" altLang="ko-KR" sz="2800" dirty="0" smtClean="0"/>
              <a:t>(Prime) </a:t>
            </a:r>
            <a:r>
              <a:rPr lang="ko-KR" altLang="en-US" sz="2800" dirty="0" smtClean="0"/>
              <a:t>인지를 조사하는 프로그램의 일부이다</a:t>
            </a:r>
            <a:r>
              <a:rPr lang="en-US" altLang="ko-KR" sz="2800" dirty="0" smtClean="0"/>
              <a:t>. </a:t>
            </a:r>
            <a:r>
              <a:rPr lang="en-US" altLang="ko-KR" sz="2800" dirty="0" err="1" smtClean="0"/>
              <a:t>isPrime</a:t>
            </a:r>
            <a:r>
              <a:rPr lang="en-US" altLang="ko-KR" sz="2800" dirty="0" smtClean="0"/>
              <a:t>() </a:t>
            </a:r>
            <a:r>
              <a:rPr lang="ko-KR" altLang="en-US" sz="2800" dirty="0" err="1" smtClean="0"/>
              <a:t>메서드를</a:t>
            </a:r>
            <a:r>
              <a:rPr lang="ko-KR" altLang="en-US" sz="2800" dirty="0" smtClean="0"/>
              <a:t> 완성하시오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여기서 소수는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보다 크면서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과 자신 외에는 나누지 않는 수이다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4" y="3139704"/>
            <a:ext cx="5509549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76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형식과 </a:t>
            </a:r>
            <a:r>
              <a:rPr lang="ko-KR" altLang="en-US" smtClean="0"/>
              <a:t>순서도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예제 </a:t>
            </a:r>
            <a:r>
              <a:rPr lang="en-US" altLang="ko-KR"/>
              <a:t>: </a:t>
            </a:r>
            <a:r>
              <a:rPr lang="ko-KR" altLang="en-US"/>
              <a:t>교재 </a:t>
            </a:r>
            <a:r>
              <a:rPr lang="en-US" altLang="ko-KR" smtClean="0"/>
              <a:t>87p </a:t>
            </a:r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 smtClean="0"/>
              <a:t>3-2]</a:t>
            </a:r>
            <a:endParaRPr lang="en-US" altLang="ko-KR"/>
          </a:p>
          <a:p>
            <a:pPr lvl="1"/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0" y="1754882"/>
            <a:ext cx="5200650" cy="1962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if~else</a:t>
            </a:r>
            <a:r>
              <a:rPr lang="en-US" altLang="ko-KR" dirty="0" smtClean="0"/>
              <a:t> </a:t>
            </a:r>
            <a:r>
              <a:rPr lang="ko-KR" altLang="en-US" dirty="0"/>
              <a:t>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02 </a:t>
            </a:r>
            <a:r>
              <a:rPr lang="ko-KR" altLang="en-US"/>
              <a:t>조건문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09" t="10380" r="1131" b="7878"/>
          <a:stretch/>
        </p:blipFill>
        <p:spPr>
          <a:xfrm>
            <a:off x="764120" y="4807584"/>
            <a:ext cx="4769069" cy="8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96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if~else</a:t>
            </a:r>
            <a:r>
              <a:rPr lang="en-US" altLang="ko-KR" dirty="0"/>
              <a:t>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476500"/>
            <a:ext cx="3514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95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1524</TotalTime>
  <Words>1323</Words>
  <Application>Microsoft Office PowerPoint</Application>
  <PresentationFormat>화면 슬라이드 쇼(4:3)</PresentationFormat>
  <Paragraphs>365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4" baseType="lpstr">
      <vt:lpstr>HY견명조</vt:lpstr>
      <vt:lpstr>HY엽서L</vt:lpstr>
      <vt:lpstr>HY헤드라인M</vt:lpstr>
      <vt:lpstr>굴림</vt:lpstr>
      <vt:lpstr>나눔고딕</vt:lpstr>
      <vt:lpstr>맑은 고딕</vt:lpstr>
      <vt:lpstr>Arial</vt:lpstr>
      <vt:lpstr>Wingdings</vt:lpstr>
      <vt:lpstr>2_Office 테마</vt:lpstr>
      <vt:lpstr>Chapter 03 제어문과 메서드</vt:lpstr>
      <vt:lpstr>PowerPoint 프레젠테이션</vt:lpstr>
      <vt:lpstr>제어문의 필요성</vt:lpstr>
      <vt:lpstr>제어문의 개념과 종류</vt:lpstr>
      <vt:lpstr>조건문의 개념</vt:lpstr>
      <vt:lpstr>단순 if 문</vt:lpstr>
      <vt:lpstr>예제 3-1</vt:lpstr>
      <vt:lpstr>if~else 문</vt:lpstr>
      <vt:lpstr>if~else 문</vt:lpstr>
      <vt:lpstr>다중 if 문</vt:lpstr>
      <vt:lpstr>다중 if 문</vt:lpstr>
      <vt:lpstr>중첩 if 문</vt:lpstr>
      <vt:lpstr>중첩 if 문</vt:lpstr>
      <vt:lpstr>switch 문(1)</vt:lpstr>
      <vt:lpstr>switch 문(2)</vt:lpstr>
      <vt:lpstr>switch 문(3)</vt:lpstr>
      <vt:lpstr>switch 문(3)</vt:lpstr>
      <vt:lpstr>switch 문(3)</vt:lpstr>
      <vt:lpstr>switch 문(3)</vt:lpstr>
      <vt:lpstr>switch 문(3)</vt:lpstr>
      <vt:lpstr>반복문의 개념과 종류</vt:lpstr>
      <vt:lpstr>while 문(1)</vt:lpstr>
      <vt:lpstr>while 문(2)</vt:lpstr>
      <vt:lpstr>while 문(2)</vt:lpstr>
      <vt:lpstr>while 문(2)</vt:lpstr>
      <vt:lpstr>while 문(2)</vt:lpstr>
      <vt:lpstr>do~while 문</vt:lpstr>
      <vt:lpstr>do~while 문</vt:lpstr>
      <vt:lpstr>do~while 문</vt:lpstr>
      <vt:lpstr>do~while 문</vt:lpstr>
      <vt:lpstr>for 문(1)</vt:lpstr>
      <vt:lpstr>for 문(2)</vt:lpstr>
      <vt:lpstr>for 문(3)</vt:lpstr>
      <vt:lpstr>for 문(3)</vt:lpstr>
      <vt:lpstr>for 문(3)</vt:lpstr>
      <vt:lpstr>분기문의 개념과 종류</vt:lpstr>
      <vt:lpstr>break 문</vt:lpstr>
      <vt:lpstr>break 문</vt:lpstr>
      <vt:lpstr>continue 문</vt:lpstr>
      <vt:lpstr>continue 문</vt:lpstr>
      <vt:lpstr>메서드의 필요성과 장점</vt:lpstr>
      <vt:lpstr>메서드의 필요성과 장점</vt:lpstr>
      <vt:lpstr>메서드의 필요성과 장점</vt:lpstr>
      <vt:lpstr>메서드의 구조(1)</vt:lpstr>
      <vt:lpstr>메서드의 구조(2)</vt:lpstr>
      <vt:lpstr>메서드의 호출과 반환(1)</vt:lpstr>
      <vt:lpstr>메서드의 호출과 반환(2)</vt:lpstr>
      <vt:lpstr>메서드의 호출과 반환(2)</vt:lpstr>
      <vt:lpstr>메서드의 매개변수와 값 전달(1)</vt:lpstr>
      <vt:lpstr>메서드의 매개변수와 값 전달(2)</vt:lpstr>
      <vt:lpstr>메서드의 매개변수와 값 전달(2)</vt:lpstr>
      <vt:lpstr>메서드 오버로딩</vt:lpstr>
      <vt:lpstr>PowerPoint 프레젠테이션</vt:lpstr>
      <vt:lpstr>도전 과제</vt:lpstr>
      <vt:lpstr>도전 과제</vt:lpstr>
      <vt:lpstr>도전 과제</vt:lpstr>
      <vt:lpstr>도전 과제</vt:lpstr>
      <vt:lpstr>도전 과제</vt:lpstr>
      <vt:lpstr>연습 문제</vt:lpstr>
      <vt:lpstr>연습 문제</vt:lpstr>
      <vt:lpstr>연습 문제</vt:lpstr>
      <vt:lpstr>연습 문제</vt:lpstr>
      <vt:lpstr>연습 문제</vt:lpstr>
      <vt:lpstr>연습 문제</vt:lpstr>
      <vt:lpstr>연습 문제</vt:lpstr>
      <vt:lpstr>프로그래밍 문제</vt:lpstr>
      <vt:lpstr>프로그래밍 문제</vt:lpstr>
      <vt:lpstr>프로그래밍 문제</vt:lpstr>
      <vt:lpstr>프로그래밍 문제</vt:lpstr>
      <vt:lpstr>프로그래밍 문제</vt:lpstr>
      <vt:lpstr>프로그래밍 문제</vt:lpstr>
      <vt:lpstr>프로그래밍 문제</vt:lpstr>
      <vt:lpstr>프로그래밍 문제</vt:lpstr>
      <vt:lpstr>프로그래밍 문제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4</cp:lastModifiedBy>
  <cp:revision>198</cp:revision>
  <dcterms:created xsi:type="dcterms:W3CDTF">2017-01-09T05:29:11Z</dcterms:created>
  <dcterms:modified xsi:type="dcterms:W3CDTF">2018-04-16T03:56:35Z</dcterms:modified>
</cp:coreProperties>
</file>